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8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5"/>
  </p:notesMasterIdLst>
  <p:handoutMasterIdLst>
    <p:handoutMasterId r:id="rId16"/>
  </p:handoutMasterIdLst>
  <p:sldIdLst>
    <p:sldId id="256" r:id="rId2"/>
    <p:sldId id="284" r:id="rId3"/>
    <p:sldId id="283" r:id="rId4"/>
    <p:sldId id="271" r:id="rId5"/>
    <p:sldId id="279" r:id="rId6"/>
    <p:sldId id="281" r:id="rId7"/>
    <p:sldId id="280" r:id="rId8"/>
    <p:sldId id="257" r:id="rId9"/>
    <p:sldId id="285" r:id="rId10"/>
    <p:sldId id="287" r:id="rId11"/>
    <p:sldId id="275" r:id="rId12"/>
    <p:sldId id="276" r:id="rId13"/>
    <p:sldId id="282" r:id="rId14"/>
  </p:sldIdLst>
  <p:sldSz cx="12192000" cy="6858000"/>
  <p:notesSz cx="6858000" cy="9144000"/>
  <p:defaultTextStyle>
    <a:defPPr rtl="0"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Üdvözöljük!" id="{E75E278A-FF0E-49A4-B170-79828D63BBAD}">
          <p14:sldIdLst>
            <p14:sldId id="256"/>
            <p14:sldId id="284"/>
            <p14:sldId id="283"/>
            <p14:sldId id="271"/>
            <p14:sldId id="279"/>
            <p14:sldId id="281"/>
            <p14:sldId id="280"/>
            <p14:sldId id="257"/>
            <p14:sldId id="285"/>
            <p14:sldId id="287"/>
            <p14:sldId id="275"/>
            <p14:sldId id="276"/>
            <p14:sldId id="28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5" name="Szerző" initials="S" lastIdx="0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4726"/>
    <a:srgbClr val="404040"/>
    <a:srgbClr val="FF9B45"/>
    <a:srgbClr val="DD462F"/>
    <a:srgbClr val="F8CFB6"/>
    <a:srgbClr val="F8CAB6"/>
    <a:srgbClr val="923922"/>
    <a:srgbClr val="F5F5F5"/>
    <a:srgbClr val="F2F2F2"/>
    <a:srgbClr val="D2B4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241" autoAdjust="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6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Munka1!$B$1</c:f>
              <c:strCache>
                <c:ptCount val="1"/>
                <c:pt idx="0">
                  <c:v>1. adatsor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Munka1!$A$2:$A$5</c:f>
              <c:strCache>
                <c:ptCount val="4"/>
                <c:pt idx="0">
                  <c:v>Kategória 1</c:v>
                </c:pt>
                <c:pt idx="1">
                  <c:v>Kategória 2</c:v>
                </c:pt>
                <c:pt idx="2">
                  <c:v>Kategória 3</c:v>
                </c:pt>
                <c:pt idx="3">
                  <c:v>Kategória 4</c:v>
                </c:pt>
              </c:strCache>
            </c:strRef>
          </c:cat>
          <c:val>
            <c:numRef>
              <c:f>Munka1!$B$2:$B$5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BE-416B-A0E1-DD723BFB2470}"/>
            </c:ext>
          </c:extLst>
        </c:ser>
        <c:ser>
          <c:idx val="1"/>
          <c:order val="1"/>
          <c:tx>
            <c:strRef>
              <c:f>Munka1!$C$1</c:f>
              <c:strCache>
                <c:ptCount val="1"/>
                <c:pt idx="0">
                  <c:v>2. adatsor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Munka1!$A$2:$A$5</c:f>
              <c:strCache>
                <c:ptCount val="4"/>
                <c:pt idx="0">
                  <c:v>Kategória 1</c:v>
                </c:pt>
                <c:pt idx="1">
                  <c:v>Kategória 2</c:v>
                </c:pt>
                <c:pt idx="2">
                  <c:v>Kategória 3</c:v>
                </c:pt>
                <c:pt idx="3">
                  <c:v>Kategória 4</c:v>
                </c:pt>
              </c:strCache>
            </c:strRef>
          </c:cat>
          <c:val>
            <c:numRef>
              <c:f>Munka1!$C$2:$C$5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4BE-416B-A0E1-DD723BFB2470}"/>
            </c:ext>
          </c:extLst>
        </c:ser>
        <c:ser>
          <c:idx val="2"/>
          <c:order val="2"/>
          <c:tx>
            <c:strRef>
              <c:f>Munka1!$D$1</c:f>
              <c:strCache>
                <c:ptCount val="1"/>
                <c:pt idx="0">
                  <c:v>3. adatsor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Munka1!$A$2:$A$5</c:f>
              <c:strCache>
                <c:ptCount val="4"/>
                <c:pt idx="0">
                  <c:v>Kategória 1</c:v>
                </c:pt>
                <c:pt idx="1">
                  <c:v>Kategória 2</c:v>
                </c:pt>
                <c:pt idx="2">
                  <c:v>Kategória 3</c:v>
                </c:pt>
                <c:pt idx="3">
                  <c:v>Kategória 4</c:v>
                </c:pt>
              </c:strCache>
            </c:strRef>
          </c:cat>
          <c:val>
            <c:numRef>
              <c:f>Munka1!$D$2:$D$5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4BE-416B-A0E1-DD723BFB24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91012895"/>
        <c:axId val="2091014815"/>
      </c:barChart>
      <c:catAx>
        <c:axId val="20910128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hu-HU"/>
          </a:p>
        </c:txPr>
        <c:crossAx val="2091014815"/>
        <c:crosses val="autoZero"/>
        <c:auto val="1"/>
        <c:lblAlgn val="ctr"/>
        <c:lblOffset val="100"/>
        <c:noMultiLvlLbl val="0"/>
      </c:catAx>
      <c:valAx>
        <c:axId val="20910148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hu-HU"/>
          </a:p>
        </c:txPr>
        <c:crossAx val="20910128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hu-H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Munka1!$B$1</c:f>
              <c:strCache>
                <c:ptCount val="1"/>
                <c:pt idx="0">
                  <c:v>1. adatsor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Munka1!$A$2:$A$5</c:f>
              <c:strCache>
                <c:ptCount val="4"/>
                <c:pt idx="0">
                  <c:v>Kategória 1</c:v>
                </c:pt>
                <c:pt idx="1">
                  <c:v>Kategória 2</c:v>
                </c:pt>
                <c:pt idx="2">
                  <c:v>Kategória 3</c:v>
                </c:pt>
                <c:pt idx="3">
                  <c:v>Kategória 4</c:v>
                </c:pt>
              </c:strCache>
            </c:strRef>
          </c:cat>
          <c:val>
            <c:numRef>
              <c:f>Munka1!$B$2:$B$5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7F-43D6-AD4B-2D98BB50A100}"/>
            </c:ext>
          </c:extLst>
        </c:ser>
        <c:ser>
          <c:idx val="1"/>
          <c:order val="1"/>
          <c:tx>
            <c:strRef>
              <c:f>Munka1!$C$1</c:f>
              <c:strCache>
                <c:ptCount val="1"/>
                <c:pt idx="0">
                  <c:v>2. adatsor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Munka1!$A$2:$A$5</c:f>
              <c:strCache>
                <c:ptCount val="4"/>
                <c:pt idx="0">
                  <c:v>Kategória 1</c:v>
                </c:pt>
                <c:pt idx="1">
                  <c:v>Kategória 2</c:v>
                </c:pt>
                <c:pt idx="2">
                  <c:v>Kategória 3</c:v>
                </c:pt>
                <c:pt idx="3">
                  <c:v>Kategória 4</c:v>
                </c:pt>
              </c:strCache>
            </c:strRef>
          </c:cat>
          <c:val>
            <c:numRef>
              <c:f>Munka1!$C$2:$C$5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67F-43D6-AD4B-2D98BB50A100}"/>
            </c:ext>
          </c:extLst>
        </c:ser>
        <c:ser>
          <c:idx val="2"/>
          <c:order val="2"/>
          <c:tx>
            <c:strRef>
              <c:f>Munka1!$D$1</c:f>
              <c:strCache>
                <c:ptCount val="1"/>
                <c:pt idx="0">
                  <c:v>3. adatsor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Munka1!$A$2:$A$5</c:f>
              <c:strCache>
                <c:ptCount val="4"/>
                <c:pt idx="0">
                  <c:v>Kategória 1</c:v>
                </c:pt>
                <c:pt idx="1">
                  <c:v>Kategória 2</c:v>
                </c:pt>
                <c:pt idx="2">
                  <c:v>Kategória 3</c:v>
                </c:pt>
                <c:pt idx="3">
                  <c:v>Kategória 4</c:v>
                </c:pt>
              </c:strCache>
            </c:strRef>
          </c:cat>
          <c:val>
            <c:numRef>
              <c:f>Munka1!$D$2:$D$5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67F-43D6-AD4B-2D98BB50A1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91012895"/>
        <c:axId val="2091014815"/>
      </c:barChart>
      <c:catAx>
        <c:axId val="20910128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hu-HU"/>
          </a:p>
        </c:txPr>
        <c:crossAx val="2091014815"/>
        <c:crosses val="autoZero"/>
        <c:auto val="1"/>
        <c:lblAlgn val="ctr"/>
        <c:lblOffset val="100"/>
        <c:noMultiLvlLbl val="0"/>
      </c:catAx>
      <c:valAx>
        <c:axId val="20910148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hu-HU"/>
          </a:p>
        </c:txPr>
        <c:crossAx val="20910128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hu-H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Munka1!$B$1</c:f>
              <c:strCache>
                <c:ptCount val="1"/>
                <c:pt idx="0">
                  <c:v>1. adatsor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Munka1!$A$2:$A$5</c:f>
              <c:strCache>
                <c:ptCount val="4"/>
                <c:pt idx="0">
                  <c:v>Kategória 1</c:v>
                </c:pt>
                <c:pt idx="1">
                  <c:v>Kategória 2</c:v>
                </c:pt>
                <c:pt idx="2">
                  <c:v>Kategória 3</c:v>
                </c:pt>
                <c:pt idx="3">
                  <c:v>Kategória 4</c:v>
                </c:pt>
              </c:strCache>
            </c:strRef>
          </c:cat>
          <c:val>
            <c:numRef>
              <c:f>Munka1!$B$2:$B$5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BE-416B-A0E1-DD723BFB2470}"/>
            </c:ext>
          </c:extLst>
        </c:ser>
        <c:ser>
          <c:idx val="1"/>
          <c:order val="1"/>
          <c:tx>
            <c:strRef>
              <c:f>Munka1!$C$1</c:f>
              <c:strCache>
                <c:ptCount val="1"/>
                <c:pt idx="0">
                  <c:v>2. adatsor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Munka1!$A$2:$A$5</c:f>
              <c:strCache>
                <c:ptCount val="4"/>
                <c:pt idx="0">
                  <c:v>Kategória 1</c:v>
                </c:pt>
                <c:pt idx="1">
                  <c:v>Kategória 2</c:v>
                </c:pt>
                <c:pt idx="2">
                  <c:v>Kategória 3</c:v>
                </c:pt>
                <c:pt idx="3">
                  <c:v>Kategória 4</c:v>
                </c:pt>
              </c:strCache>
            </c:strRef>
          </c:cat>
          <c:val>
            <c:numRef>
              <c:f>Munka1!$C$2:$C$5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4BE-416B-A0E1-DD723BFB2470}"/>
            </c:ext>
          </c:extLst>
        </c:ser>
        <c:ser>
          <c:idx val="2"/>
          <c:order val="2"/>
          <c:tx>
            <c:strRef>
              <c:f>Munka1!$D$1</c:f>
              <c:strCache>
                <c:ptCount val="1"/>
                <c:pt idx="0">
                  <c:v>3. adatsor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Munka1!$A$2:$A$5</c:f>
              <c:strCache>
                <c:ptCount val="4"/>
                <c:pt idx="0">
                  <c:v>Kategória 1</c:v>
                </c:pt>
                <c:pt idx="1">
                  <c:v>Kategória 2</c:v>
                </c:pt>
                <c:pt idx="2">
                  <c:v>Kategória 3</c:v>
                </c:pt>
                <c:pt idx="3">
                  <c:v>Kategória 4</c:v>
                </c:pt>
              </c:strCache>
            </c:strRef>
          </c:cat>
          <c:val>
            <c:numRef>
              <c:f>Munka1!$D$2:$D$5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4BE-416B-A0E1-DD723BFB24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91012895"/>
        <c:axId val="2091014815"/>
      </c:barChart>
      <c:catAx>
        <c:axId val="20910128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hu-HU"/>
          </a:p>
        </c:txPr>
        <c:crossAx val="2091014815"/>
        <c:crosses val="autoZero"/>
        <c:auto val="1"/>
        <c:lblAlgn val="ctr"/>
        <c:lblOffset val="100"/>
        <c:noMultiLvlLbl val="0"/>
      </c:catAx>
      <c:valAx>
        <c:axId val="20910148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hu-HU"/>
          </a:p>
        </c:txPr>
        <c:crossAx val="20910128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hu-H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Munka1!$B$1</c:f>
              <c:strCache>
                <c:ptCount val="1"/>
                <c:pt idx="0">
                  <c:v>1. adatsor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Munka1!$A$2:$A$5</c:f>
              <c:strCache>
                <c:ptCount val="4"/>
                <c:pt idx="0">
                  <c:v>Kategória 1</c:v>
                </c:pt>
                <c:pt idx="1">
                  <c:v>Kategória 2</c:v>
                </c:pt>
                <c:pt idx="2">
                  <c:v>Kategória 3</c:v>
                </c:pt>
                <c:pt idx="3">
                  <c:v>Kategória 4</c:v>
                </c:pt>
              </c:strCache>
            </c:strRef>
          </c:cat>
          <c:val>
            <c:numRef>
              <c:f>Munka1!$B$2:$B$5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7F-43D6-AD4B-2D98BB50A100}"/>
            </c:ext>
          </c:extLst>
        </c:ser>
        <c:ser>
          <c:idx val="1"/>
          <c:order val="1"/>
          <c:tx>
            <c:strRef>
              <c:f>Munka1!$C$1</c:f>
              <c:strCache>
                <c:ptCount val="1"/>
                <c:pt idx="0">
                  <c:v>2. adatsor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Munka1!$A$2:$A$5</c:f>
              <c:strCache>
                <c:ptCount val="4"/>
                <c:pt idx="0">
                  <c:v>Kategória 1</c:v>
                </c:pt>
                <c:pt idx="1">
                  <c:v>Kategória 2</c:v>
                </c:pt>
                <c:pt idx="2">
                  <c:v>Kategória 3</c:v>
                </c:pt>
                <c:pt idx="3">
                  <c:v>Kategória 4</c:v>
                </c:pt>
              </c:strCache>
            </c:strRef>
          </c:cat>
          <c:val>
            <c:numRef>
              <c:f>Munka1!$C$2:$C$5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67F-43D6-AD4B-2D98BB50A100}"/>
            </c:ext>
          </c:extLst>
        </c:ser>
        <c:ser>
          <c:idx val="2"/>
          <c:order val="2"/>
          <c:tx>
            <c:strRef>
              <c:f>Munka1!$D$1</c:f>
              <c:strCache>
                <c:ptCount val="1"/>
                <c:pt idx="0">
                  <c:v>3. adatsor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Munka1!$A$2:$A$5</c:f>
              <c:strCache>
                <c:ptCount val="4"/>
                <c:pt idx="0">
                  <c:v>Kategória 1</c:v>
                </c:pt>
                <c:pt idx="1">
                  <c:v>Kategória 2</c:v>
                </c:pt>
                <c:pt idx="2">
                  <c:v>Kategória 3</c:v>
                </c:pt>
                <c:pt idx="3">
                  <c:v>Kategória 4</c:v>
                </c:pt>
              </c:strCache>
            </c:strRef>
          </c:cat>
          <c:val>
            <c:numRef>
              <c:f>Munka1!$D$2:$D$5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67F-43D6-AD4B-2D98BB50A1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91012895"/>
        <c:axId val="2091014815"/>
      </c:barChart>
      <c:catAx>
        <c:axId val="20910128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hu-HU"/>
          </a:p>
        </c:txPr>
        <c:crossAx val="2091014815"/>
        <c:crosses val="autoZero"/>
        <c:auto val="1"/>
        <c:lblAlgn val="ctr"/>
        <c:lblOffset val="100"/>
        <c:noMultiLvlLbl val="0"/>
      </c:catAx>
      <c:valAx>
        <c:axId val="20910148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hu-HU"/>
          </a:p>
        </c:txPr>
        <c:crossAx val="20910128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hu-H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C9ED10D-4955-4B21-A25D-3D2D9F8F2221}" type="datetime1">
              <a:rPr lang="hu-HU" smtClean="0"/>
              <a:t>2026. 08. 31.</a:t>
            </a:fld>
            <a:endParaRPr lang="hu-HU" dirty="0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C679768-A2FC-4D08-91F6-8DCE6C566B3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302551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hu-HU" noProof="0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2CC616-E4C9-4420-9DD2-463CEC98F97A}" type="datetime1">
              <a:rPr lang="hu-HU" smtClean="0"/>
              <a:pPr/>
              <a:t>2026. 08. 31.</a:t>
            </a:fld>
            <a:endParaRPr lang="hu-HU" dirty="0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hu-HU" noProof="0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hu-HU" noProof="0"/>
              <a:t>Mintaszöveg szerkesztése</a:t>
            </a:r>
          </a:p>
          <a:p>
            <a:pPr lvl="1" rtl="0"/>
            <a:r>
              <a:rPr lang="hu-HU" noProof="0"/>
              <a:t>Második szint</a:t>
            </a:r>
          </a:p>
          <a:p>
            <a:pPr lvl="2" rtl="0"/>
            <a:r>
              <a:rPr lang="hu-HU" noProof="0"/>
              <a:t>Harmadik szint</a:t>
            </a:r>
          </a:p>
          <a:p>
            <a:pPr lvl="3" rtl="0"/>
            <a:r>
              <a:rPr lang="hu-HU" noProof="0"/>
              <a:t>Negyedik szint</a:t>
            </a:r>
          </a:p>
          <a:p>
            <a:pPr lvl="4" rtl="0"/>
            <a:r>
              <a:rPr lang="hu-HU" noProof="0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hu-HU" noProof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F61EA0F-A667-4B49-8422-0062BC55E249}" type="slidenum">
              <a:rPr lang="hu-HU" noProof="0" smtClean="0"/>
              <a:t>‹#›</a:t>
            </a:fld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3381910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F61EA0F-A667-4B49-8422-0062BC55E249}" type="slidenum">
              <a:rPr lang="hu-HU" smtClean="0"/>
              <a:t>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11769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hu-HU" smtClean="0"/>
              <a:t>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087628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hu-HU" smtClean="0"/>
              <a:t>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953024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noProof="0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hu-HU" smtClean="0"/>
              <a:t>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779648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hu-HU" smtClean="0"/>
              <a:t>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169983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F61EA0F-A667-4B49-8422-0062BC55E249}" type="slidenum">
              <a:rPr lang="hu-HU" smtClean="0"/>
              <a:t>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342300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F61EA0F-A667-4B49-8422-0062BC55E249}" type="slidenum">
              <a:rPr lang="hu-HU" smtClean="0"/>
              <a:t>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659723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F61EA0F-A667-4B49-8422-0062BC55E249}" type="slidenum">
              <a:rPr lang="hu-HU" smtClean="0"/>
              <a:t>10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692001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noProof="0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hu-HU" smtClean="0"/>
              <a:t>11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292770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hu-HU" smtClean="0"/>
              <a:t>12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495584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hu-HU" noProof="0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F61EA0F-A667-4B49-8422-0062BC55E249}" type="slidenum">
              <a:rPr lang="hu-HU" smtClean="0"/>
              <a:t>13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217808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églalap 6"/>
          <p:cNvSpPr/>
          <p:nvPr userDrawn="1"/>
        </p:nvSpPr>
        <p:spPr bwMode="blackWhite">
          <a:xfrm>
            <a:off x="254950" y="262784"/>
            <a:ext cx="11682101" cy="633243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u-HU" sz="1800" noProof="0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u-HU" noProof="0"/>
              <a:t>Mintacím szerkesztése</a:t>
            </a:r>
          </a:p>
        </p:txBody>
      </p:sp>
    </p:spTree>
    <p:extLst>
      <p:ext uri="{BB962C8B-B14F-4D97-AF65-F5344CB8AC3E}">
        <p14:creationId xmlns:p14="http://schemas.microsoft.com/office/powerpoint/2010/main" val="1718549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églalap 8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 rtl="0"/>
            <a:endParaRPr lang="hu-HU" sz="1800" noProof="0"/>
          </a:p>
        </p:txBody>
      </p:sp>
      <p:cxnSp>
        <p:nvCxnSpPr>
          <p:cNvPr id="12" name="Egyenes összekötő 11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ím 3"/>
          <p:cNvSpPr>
            <a:spLocks noGrp="1"/>
          </p:cNvSpPr>
          <p:nvPr>
            <p:ph type="title"/>
          </p:nvPr>
        </p:nvSpPr>
        <p:spPr>
          <a:xfrm>
            <a:off x="521207" y="448056"/>
            <a:ext cx="6877119" cy="640080"/>
          </a:xfrm>
        </p:spPr>
        <p:txBody>
          <a:bodyPr rtlCol="0" anchor="b" anchorCtr="0">
            <a:normAutofit/>
          </a:bodyPr>
          <a:lstStyle>
            <a:lvl1pPr>
              <a:defRPr sz="28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pPr rtl="0"/>
            <a:r>
              <a:rPr lang="hu-HU" noProof="0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quarter" idx="10"/>
          </p:nvPr>
        </p:nvSpPr>
        <p:spPr>
          <a:xfrm>
            <a:off x="539496" y="1435608"/>
            <a:ext cx="44165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hu-HU" noProof="0"/>
              <a:t>Mintaszöveg szerkesztése</a:t>
            </a:r>
          </a:p>
          <a:p>
            <a:pPr marL="0" lvl="1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hu-HU" noProof="0"/>
              <a:t>Második szint</a:t>
            </a:r>
          </a:p>
          <a:p>
            <a:pPr marL="0" lvl="2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hu-HU" noProof="0"/>
              <a:t>Harmadik szint</a:t>
            </a:r>
          </a:p>
          <a:p>
            <a:pPr marL="0" lvl="3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hu-HU" noProof="0"/>
              <a:t>Negyedik szint</a:t>
            </a:r>
          </a:p>
          <a:p>
            <a:pPr marL="0" lvl="4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hu-HU" noProof="0"/>
              <a:t>Ötödik szint</a:t>
            </a:r>
          </a:p>
        </p:txBody>
      </p:sp>
      <p:sp>
        <p:nvSpPr>
          <p:cNvPr id="6" name="Dátum helye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D0FB0E63-E508-433C-80F9-F050BE4D206B}" type="datetime1">
              <a:rPr lang="hu-HU" noProof="0" smtClean="0"/>
              <a:t>2026. 08. 31.</a:t>
            </a:fld>
            <a:endParaRPr lang="hu-HU" noProof="0"/>
          </a:p>
        </p:txBody>
      </p:sp>
      <p:sp>
        <p:nvSpPr>
          <p:cNvPr id="7" name="Élőláb helye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endParaRPr lang="hu-HU" noProof="0"/>
          </a:p>
        </p:txBody>
      </p:sp>
      <p:sp>
        <p:nvSpPr>
          <p:cNvPr id="8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37192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9860EDB8-5305-433F-BE41-D7A86D811DB3}" type="slidenum">
              <a:rPr lang="hu-HU" noProof="0" smtClean="0"/>
              <a:pPr/>
              <a:t>‹#›</a:t>
            </a:fld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2185836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églalap 8"/>
          <p:cNvSpPr/>
          <p:nvPr userDrawn="1"/>
        </p:nvSpPr>
        <p:spPr>
          <a:xfrm>
            <a:off x="254951" y="262784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u-HU" sz="1800" noProof="0"/>
          </a:p>
        </p:txBody>
      </p:sp>
      <p:sp>
        <p:nvSpPr>
          <p:cNvPr id="10" name="Téglalap 9"/>
          <p:cNvSpPr/>
          <p:nvPr userDrawn="1"/>
        </p:nvSpPr>
        <p:spPr bwMode="blackWhite">
          <a:xfrm>
            <a:off x="254950" y="262784"/>
            <a:ext cx="11682101" cy="207264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u-HU" sz="1800" noProof="0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21208" y="1536192"/>
            <a:ext cx="6876288" cy="640080"/>
          </a:xfrm>
        </p:spPr>
        <p:txBody>
          <a:bodyPr rtlCol="0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pPr rtl="0"/>
            <a:r>
              <a:rPr lang="hu-HU" noProof="0"/>
              <a:t>Mintacím szerkesztése</a:t>
            </a:r>
          </a:p>
        </p:txBody>
      </p:sp>
      <p:sp>
        <p:nvSpPr>
          <p:cNvPr id="7" name="Tartalom helye 6"/>
          <p:cNvSpPr>
            <a:spLocks noGrp="1"/>
          </p:cNvSpPr>
          <p:nvPr>
            <p:ph sz="quarter" idx="13"/>
          </p:nvPr>
        </p:nvSpPr>
        <p:spPr>
          <a:xfrm>
            <a:off x="539496" y="2560320"/>
            <a:ext cx="94457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24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hu-HU" noProof="0"/>
              <a:t>Mintaszöveg szerkesztése</a:t>
            </a:r>
          </a:p>
          <a:p>
            <a:pPr marL="0" lvl="1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hu-HU" noProof="0"/>
              <a:t>Második szint</a:t>
            </a:r>
          </a:p>
          <a:p>
            <a:pPr marL="0" lvl="2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hu-HU" noProof="0"/>
              <a:t>Harmadik szint</a:t>
            </a:r>
          </a:p>
          <a:p>
            <a:pPr marL="0" lvl="3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hu-HU" noProof="0"/>
              <a:t>Negyedik szint</a:t>
            </a:r>
          </a:p>
          <a:p>
            <a:pPr marL="0" lvl="4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hu-HU" noProof="0"/>
              <a:t>Ötödik szint</a:t>
            </a:r>
          </a:p>
        </p:txBody>
      </p:sp>
    </p:spTree>
    <p:extLst>
      <p:ext uri="{BB962C8B-B14F-4D97-AF65-F5344CB8AC3E}">
        <p14:creationId xmlns:p14="http://schemas.microsoft.com/office/powerpoint/2010/main" val="1335655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églalap 6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 rtl="0"/>
            <a:endParaRPr lang="hu-HU" sz="1800" noProof="0"/>
          </a:p>
        </p:txBody>
      </p:sp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521208" y="448056"/>
            <a:ext cx="6876288" cy="6400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pPr rtl="0"/>
            <a:r>
              <a:rPr lang="hu-HU" noProof="0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9496" y="1435608"/>
            <a:ext cx="4416552" cy="39776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hu-HU" noProof="0"/>
              <a:t>Mintaszöveg szerkesztése</a:t>
            </a:r>
          </a:p>
          <a:p>
            <a:pPr lvl="1" rtl="0"/>
            <a:r>
              <a:rPr lang="hu-HU" noProof="0"/>
              <a:t>Második szint</a:t>
            </a:r>
          </a:p>
          <a:p>
            <a:pPr lvl="2" rtl="0"/>
            <a:r>
              <a:rPr lang="hu-HU" noProof="0"/>
              <a:t>Harmadik szint</a:t>
            </a:r>
          </a:p>
          <a:p>
            <a:pPr lvl="3" rtl="0"/>
            <a:r>
              <a:rPr lang="hu-HU" noProof="0"/>
              <a:t>Negyedik szint</a:t>
            </a:r>
          </a:p>
          <a:p>
            <a:pPr lvl="4" rtl="0"/>
            <a:r>
              <a:rPr lang="hu-HU" noProof="0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E11AEF09-6C5E-4CCE-8672-925A55A1EDCA}" type="datetime1">
              <a:rPr lang="hu-HU" noProof="0" smtClean="0"/>
              <a:t>2026. 08. 31.</a:t>
            </a:fld>
            <a:endParaRPr lang="hu-HU" noProof="0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endParaRPr lang="hu-HU" noProof="0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375904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9860EDB8-5305-433F-BE41-D7A86D811DB3}" type="slidenum">
              <a:rPr lang="hu-HU" noProof="0" smtClean="0"/>
              <a:pPr/>
              <a:t>‹#›</a:t>
            </a:fld>
            <a:endParaRPr lang="hu-HU" noProof="0"/>
          </a:p>
        </p:txBody>
      </p:sp>
      <p:cxnSp>
        <p:nvCxnSpPr>
          <p:cNvPr id="8" name="Egyenes összekötő 7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6754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Tx/>
        <a:buNone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2286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5pPr>
      <a:lvl6pPr marL="20574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25146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29718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746449" y="1957955"/>
            <a:ext cx="10515600" cy="2387600"/>
          </a:xfrm>
        </p:spPr>
        <p:txBody>
          <a:bodyPr rtlCol="0" anchor="ctr" anchorCtr="0">
            <a:normAutofit/>
          </a:bodyPr>
          <a:lstStyle/>
          <a:p>
            <a:pPr algn="ctr" rtl="0"/>
            <a:r>
              <a:rPr lang="hu-HU" sz="4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dolgozat pontos címe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A5EBBBCE-D035-042C-EC67-E029EF3B29F2}"/>
              </a:ext>
            </a:extLst>
          </p:cNvPr>
          <p:cNvSpPr txBox="1"/>
          <p:nvPr/>
        </p:nvSpPr>
        <p:spPr>
          <a:xfrm>
            <a:off x="1443912" y="458969"/>
            <a:ext cx="8857083" cy="14311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  <a:tabLst>
                <a:tab pos="270510" algn="l"/>
              </a:tabLst>
            </a:pPr>
            <a:r>
              <a:rPr lang="hu-HU" b="1" cap="small" spc="100" dirty="0">
                <a:solidFill>
                  <a:schemeClr val="bg1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Károli Gáspár Református Egyetem</a:t>
            </a:r>
            <a:endParaRPr lang="hu-HU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600"/>
              </a:spcAft>
              <a:tabLst>
                <a:tab pos="270510" algn="l"/>
              </a:tabLst>
            </a:pPr>
            <a:r>
              <a:rPr lang="hu-HU" b="1" cap="small" spc="100" dirty="0" err="1">
                <a:solidFill>
                  <a:schemeClr val="bg1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GAzdaságtudományi</a:t>
            </a:r>
            <a:r>
              <a:rPr lang="hu-HU" b="1" cap="small" spc="100" dirty="0">
                <a:solidFill>
                  <a:schemeClr val="bg1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, Egészségtudományi és Szociális Kar</a:t>
            </a:r>
            <a:endParaRPr lang="hu-HU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600"/>
              </a:spcAft>
              <a:tabLst>
                <a:tab pos="270510" algn="l"/>
              </a:tabLst>
            </a:pPr>
            <a:r>
              <a:rPr lang="hu-HU" b="1" cap="small" spc="100" dirty="0">
                <a:solidFill>
                  <a:schemeClr val="bg1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hu-HU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600"/>
              </a:spcAft>
              <a:tabLst>
                <a:tab pos="270510" algn="l"/>
              </a:tabLst>
            </a:pPr>
            <a:r>
              <a:rPr lang="hu-HU" b="1" cap="small" spc="100" dirty="0">
                <a:solidFill>
                  <a:schemeClr val="bg1"/>
                </a:solidFill>
                <a:effectLst>
                  <a:outerShdw blurRad="50800" dist="38100" dir="2700000" algn="tl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Gazdaság-, és Vezetéstudományi Intézet</a:t>
            </a:r>
            <a:endParaRPr lang="hu-HU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8" name="Kép 7" descr="cimer">
            <a:extLst>
              <a:ext uri="{FF2B5EF4-FFF2-40B4-BE49-F238E27FC236}">
                <a16:creationId xmlns:a16="http://schemas.microsoft.com/office/drawing/2014/main" id="{5FDEA200-D3B9-2301-16A8-3F0F3AF471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8088" y="196585"/>
            <a:ext cx="1280160" cy="169354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Szövegdoboz 8">
            <a:extLst>
              <a:ext uri="{FF2B5EF4-FFF2-40B4-BE49-F238E27FC236}">
                <a16:creationId xmlns:a16="http://schemas.microsoft.com/office/drawing/2014/main" id="{462FD35B-E432-AF4A-37EF-4CF8471565A4}"/>
              </a:ext>
            </a:extLst>
          </p:cNvPr>
          <p:cNvSpPr txBox="1"/>
          <p:nvPr/>
        </p:nvSpPr>
        <p:spPr>
          <a:xfrm>
            <a:off x="1586204" y="4413380"/>
            <a:ext cx="96758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Témavezető: név és beosztás</a:t>
            </a:r>
          </a:p>
          <a:p>
            <a:endParaRPr lang="hu-H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Készítette: hallgató neve és … szakos hallgató</a:t>
            </a:r>
          </a:p>
        </p:txBody>
      </p:sp>
      <p:sp>
        <p:nvSpPr>
          <p:cNvPr id="10" name="Szövegdoboz 9">
            <a:extLst>
              <a:ext uri="{FF2B5EF4-FFF2-40B4-BE49-F238E27FC236}">
                <a16:creationId xmlns:a16="http://schemas.microsoft.com/office/drawing/2014/main" id="{43B02567-C4F5-FC8F-0055-1469C304A2E9}"/>
              </a:ext>
            </a:extLst>
          </p:cNvPr>
          <p:cNvSpPr txBox="1"/>
          <p:nvPr/>
        </p:nvSpPr>
        <p:spPr>
          <a:xfrm>
            <a:off x="4917232" y="6029699"/>
            <a:ext cx="43014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Budapest/Nagykőrös 20.. </a:t>
            </a:r>
          </a:p>
        </p:txBody>
      </p:sp>
    </p:spTree>
    <p:extLst>
      <p:ext uri="{BB962C8B-B14F-4D97-AF65-F5344CB8AC3E}">
        <p14:creationId xmlns:p14="http://schemas.microsoft.com/office/powerpoint/2010/main" val="2471807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F6ED03D-03FA-D17A-B893-8820A8C2E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Általános tudnivalók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AC28D6D-0836-370B-1DE9-EA03E69F607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9495" y="2560320"/>
            <a:ext cx="11422349" cy="3977640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szakdolgozat bemutatására rendelkezésre álló időkeret maximum 10 perc.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 időkeret betartását a záróvizsga bizottság jegyzője méri és a Hallgatónak 2 perccel korábban jelzi ideje lejártának közeledtét.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záróvizsga bizottság a védést követően kérdéseket tehet fel a Hallgatónak további 5 perces időkeretben.</a:t>
            </a:r>
          </a:p>
        </p:txBody>
      </p:sp>
    </p:spTree>
    <p:extLst>
      <p:ext uri="{BB962C8B-B14F-4D97-AF65-F5344CB8AC3E}">
        <p14:creationId xmlns:p14="http://schemas.microsoft.com/office/powerpoint/2010/main" val="500152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>
            <a:extLst>
              <a:ext uri="{FF2B5EF4-FFF2-40B4-BE49-F238E27FC236}">
                <a16:creationId xmlns:a16="http://schemas.microsoft.com/office/drawing/2014/main" id="{6964B876-C814-6F67-8596-FD4FAE2F9572}"/>
              </a:ext>
            </a:extLst>
          </p:cNvPr>
          <p:cNvSpPr txBox="1"/>
          <p:nvPr/>
        </p:nvSpPr>
        <p:spPr>
          <a:xfrm>
            <a:off x="634482" y="569167"/>
            <a:ext cx="92839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szakdolgozat felépítése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B33C811A-A446-AEAF-0B21-E1133285BFAC}"/>
              </a:ext>
            </a:extLst>
          </p:cNvPr>
          <p:cNvSpPr txBox="1"/>
          <p:nvPr/>
        </p:nvSpPr>
        <p:spPr>
          <a:xfrm>
            <a:off x="634482" y="1558212"/>
            <a:ext cx="1132736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Tartalomjegyzék és/vagy a fő fejezetek ismertetése vázlatosan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hu-H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Röviden utaljon a dolgozat szerkezeti egységeire, felépítésére, hogy miről lesz szó a dolgozatban.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47951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ím 7"/>
          <p:cNvSpPr>
            <a:spLocks noGrp="1"/>
          </p:cNvSpPr>
          <p:nvPr>
            <p:ph type="title"/>
          </p:nvPr>
        </p:nvSpPr>
        <p:spPr>
          <a:xfrm>
            <a:off x="521207" y="448056"/>
            <a:ext cx="9211268" cy="640080"/>
          </a:xfrm>
        </p:spPr>
        <p:txBody>
          <a:bodyPr rtlCol="0">
            <a:noAutofit/>
          </a:bodyPr>
          <a:lstStyle/>
          <a:p>
            <a:pPr rtl="0"/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Bevezetés</a:t>
            </a:r>
          </a:p>
        </p:txBody>
      </p:sp>
      <p:sp>
        <p:nvSpPr>
          <p:cNvPr id="38" name="Tartalom helye 17"/>
          <p:cNvSpPr txBox="1">
            <a:spLocks/>
          </p:cNvSpPr>
          <p:nvPr/>
        </p:nvSpPr>
        <p:spPr>
          <a:xfrm>
            <a:off x="541609" y="1524708"/>
            <a:ext cx="11121655" cy="38715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  <a:defRPr/>
            </a:pPr>
            <a:endParaRPr lang="hu-HU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8241BB0C-7BE9-5424-7A95-B129CAB887F7}"/>
              </a:ext>
            </a:extLst>
          </p:cNvPr>
          <p:cNvSpPr txBox="1"/>
          <p:nvPr/>
        </p:nvSpPr>
        <p:spPr>
          <a:xfrm>
            <a:off x="541608" y="1524708"/>
            <a:ext cx="11382913" cy="1883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Hallgató vázlatosan (pontokba szedve) felvezeti kutatásának relevanciáját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Kitér a választott téma/probléma elméleti és gyakorlati fontosságára, aktualitására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Megindokolja röviden a témaválasztást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Érdemes utalni a téma feldolgozásának tudományos és gyakorlati hasznosságára</a:t>
            </a:r>
          </a:p>
        </p:txBody>
      </p:sp>
    </p:spTree>
    <p:extLst>
      <p:ext uri="{BB962C8B-B14F-4D97-AF65-F5344CB8AC3E}">
        <p14:creationId xmlns:p14="http://schemas.microsoft.com/office/powerpoint/2010/main" val="3457616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dolgozat célja</a:t>
            </a: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573E4361-AB60-3596-E477-D836BA46B7F2}"/>
              </a:ext>
            </a:extLst>
          </p:cNvPr>
          <p:cNvSpPr txBox="1"/>
          <p:nvPr/>
        </p:nvSpPr>
        <p:spPr>
          <a:xfrm>
            <a:off x="521207" y="1582341"/>
            <a:ext cx="11431307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szakdolgozat bemutatásának kulcsfontosságú szakasza, amely során a Hallgató egyértelműen, érthetően és pontosan felvázolja a szakdolgozat tárgyát.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hu-H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Meghatározza a kutatás fő célját (mit és miért szeretnénk elérni, milyen problémát kívánunk megoldani, milyen kérdéseket szeretnénk tisztázni a választott témán belül).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hu-H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Érdemes kitérni a Hallgató által tett feltételezésekre, hipotézisekre, azokat mi alapján fogalmazta meg, hogyan elemezte, igazolta azokat. (Szakirodalmi áttekintés fő pontjainak említése, mint elméleti keret)</a:t>
            </a:r>
          </a:p>
        </p:txBody>
      </p:sp>
    </p:spTree>
    <p:extLst>
      <p:ext uri="{BB962C8B-B14F-4D97-AF65-F5344CB8AC3E}">
        <p14:creationId xmlns:p14="http://schemas.microsoft.com/office/powerpoint/2010/main" val="1107001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kutatás módszertana</a:t>
            </a:r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68BC53BF-11C0-AEE7-40D0-FA5C72D7AC3F}"/>
              </a:ext>
            </a:extLst>
          </p:cNvPr>
          <p:cNvSpPr txBox="1"/>
          <p:nvPr/>
        </p:nvSpPr>
        <p:spPr>
          <a:xfrm>
            <a:off x="521207" y="1305342"/>
            <a:ext cx="11440638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Hallgató kitér kutatásának módszertani hátterére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hu-H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bemutató tartalmazza a vizsgálat tárgyának jellemzését, a munka menetét, a mintavételi eljárást, az adatok megszerzésének módját és forrásait, a kiértékeléshez és az eredmények értelmezéséhez használt módszereket, a hipotézisek tesztelésére alkalmazott statisztikai módszereket, számításokat.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hu-H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Célszerű kitérni a kutatás </a:t>
            </a:r>
            <a:r>
              <a:rPr lang="hu-H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korlátaira</a:t>
            </a: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is, amelyek esetlegesen nehezítették a Hallgató kutatását, vizsgálatát.</a:t>
            </a:r>
          </a:p>
        </p:txBody>
      </p:sp>
    </p:spTree>
    <p:extLst>
      <p:ext uri="{BB962C8B-B14F-4D97-AF65-F5344CB8AC3E}">
        <p14:creationId xmlns:p14="http://schemas.microsoft.com/office/powerpoint/2010/main" val="958036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minta/vállalat/iparág bemutatása</a:t>
            </a:r>
          </a:p>
        </p:txBody>
      </p:sp>
      <p:cxnSp>
        <p:nvCxnSpPr>
          <p:cNvPr id="20" name="Egyenes összekötő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6296866" y="1472431"/>
            <a:ext cx="0" cy="4892634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Ellipszis 9" descr="Nagy kék kör, benne egy kis világoskék körrel"/>
          <p:cNvSpPr/>
          <p:nvPr/>
        </p:nvSpPr>
        <p:spPr>
          <a:xfrm>
            <a:off x="7236525" y="1944862"/>
            <a:ext cx="3827244" cy="3743233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800" b="0" i="0" u="none" strike="noStrike" kern="0" cap="none" spc="0" normalizeH="0" baseline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" name="Ellipszis 10" descr="Kis világoskék kör egy nagy sötétkék körben"/>
          <p:cNvSpPr/>
          <p:nvPr/>
        </p:nvSpPr>
        <p:spPr bwMode="ltGray">
          <a:xfrm>
            <a:off x="8086223" y="2796642"/>
            <a:ext cx="2148929" cy="2101759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800" b="0" i="0" u="none" strike="noStrike" kern="0" cap="none" spc="0" normalizeH="0" baseline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FE738988-6067-D4EC-488B-72D64F4A9225}"/>
              </a:ext>
            </a:extLst>
          </p:cNvPr>
          <p:cNvSpPr txBox="1"/>
          <p:nvPr/>
        </p:nvSpPr>
        <p:spPr>
          <a:xfrm>
            <a:off x="521207" y="1576873"/>
            <a:ext cx="57756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Hallgató vázlatosan és/vagy grafikusan ismerteti a mintát/a vizsgált vállalatot/iparágat</a:t>
            </a:r>
          </a:p>
        </p:txBody>
      </p:sp>
    </p:spTree>
    <p:extLst>
      <p:ext uri="{BB962C8B-B14F-4D97-AF65-F5344CB8AC3E}">
        <p14:creationId xmlns:p14="http://schemas.microsoft.com/office/powerpoint/2010/main" val="25968336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lvl="0" rtl="0"/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kutatás eredményei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67117A96-BD66-E98B-43D7-5585C8C984D2}"/>
              </a:ext>
            </a:extLst>
          </p:cNvPr>
          <p:cNvSpPr txBox="1"/>
          <p:nvPr/>
        </p:nvSpPr>
        <p:spPr>
          <a:xfrm>
            <a:off x="298580" y="1474437"/>
            <a:ext cx="1167259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dolgozat szempontjából legfontosabb eredmények ismertetése és értelmezése (lehetőleg grafikusan és/vagy táblázatok segítségével). </a:t>
            </a:r>
          </a:p>
        </p:txBody>
      </p:sp>
      <p:pic>
        <p:nvPicPr>
          <p:cNvPr id="13" name="Kép 12">
            <a:extLst>
              <a:ext uri="{FF2B5EF4-FFF2-40B4-BE49-F238E27FC236}">
                <a16:creationId xmlns:a16="http://schemas.microsoft.com/office/drawing/2014/main" id="{95549DCB-353D-814E-676A-4E927EACCD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207" y="2552164"/>
            <a:ext cx="9673425" cy="2438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676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lvl="0" rtl="0"/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kutatás eredményei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5C1321E3-3B75-B65F-42DE-8016A8BEB1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68869232"/>
              </p:ext>
            </p:extLst>
          </p:nvPr>
        </p:nvGraphicFramePr>
        <p:xfrm>
          <a:off x="315687" y="1794628"/>
          <a:ext cx="6097554" cy="32687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Szövegdoboz 4">
            <a:extLst>
              <a:ext uri="{FF2B5EF4-FFF2-40B4-BE49-F238E27FC236}">
                <a16:creationId xmlns:a16="http://schemas.microsoft.com/office/drawing/2014/main" id="{DD2E01DC-C4D9-C0EC-FD8D-DFEC9F265989}"/>
              </a:ext>
            </a:extLst>
          </p:cNvPr>
          <p:cNvSpPr txBox="1"/>
          <p:nvPr/>
        </p:nvSpPr>
        <p:spPr>
          <a:xfrm>
            <a:off x="315687" y="5113115"/>
            <a:ext cx="6097554" cy="4975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 algn="ctr">
              <a:spcAft>
                <a:spcPts val="1000"/>
              </a:spcAft>
              <a:buAutoNum type="arabicPeriod"/>
            </a:pPr>
            <a:r>
              <a:rPr lang="hu-HU" sz="9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Ábra: Az ábra megnevezése</a:t>
            </a:r>
          </a:p>
          <a:p>
            <a:pPr algn="ctr">
              <a:spcAft>
                <a:spcPts val="1000"/>
              </a:spcAft>
            </a:pPr>
            <a:r>
              <a:rPr lang="hu-HU" sz="9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Forrás: a használt forrást kell megjelölni (saját kutatás esetén is)</a:t>
            </a:r>
            <a:endParaRPr lang="hu-HU" sz="9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86EE05FA-CCBC-B9AD-5A0C-E1C27F55F2B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70750791"/>
              </p:ext>
            </p:extLst>
          </p:nvPr>
        </p:nvGraphicFramePr>
        <p:xfrm>
          <a:off x="6413241" y="1844371"/>
          <a:ext cx="5463072" cy="31692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Szövegdoboz 6">
            <a:extLst>
              <a:ext uri="{FF2B5EF4-FFF2-40B4-BE49-F238E27FC236}">
                <a16:creationId xmlns:a16="http://schemas.microsoft.com/office/drawing/2014/main" id="{3F0C9F07-8D53-91BC-D731-690F239C0805}"/>
              </a:ext>
            </a:extLst>
          </p:cNvPr>
          <p:cNvSpPr txBox="1"/>
          <p:nvPr/>
        </p:nvSpPr>
        <p:spPr>
          <a:xfrm>
            <a:off x="6413241" y="5063372"/>
            <a:ext cx="6097554" cy="4975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hu-HU" sz="9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2. Ábra: Az ábra megnevezése</a:t>
            </a:r>
          </a:p>
          <a:p>
            <a:pPr algn="ctr">
              <a:spcAft>
                <a:spcPts val="1000"/>
              </a:spcAft>
            </a:pPr>
            <a:r>
              <a:rPr lang="hu-HU" sz="9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Forrás: a használt forrást kell megjelölni (saját kutatás esetén is)</a:t>
            </a:r>
            <a:endParaRPr lang="hu-HU" sz="9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4185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lvl="0" rtl="0"/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kutatás eredményei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5C1321E3-3B75-B65F-42DE-8016A8BEB195}"/>
              </a:ext>
            </a:extLst>
          </p:cNvPr>
          <p:cNvGraphicFramePr/>
          <p:nvPr/>
        </p:nvGraphicFramePr>
        <p:xfrm>
          <a:off x="315687" y="1794628"/>
          <a:ext cx="6097554" cy="32687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Szövegdoboz 4">
            <a:extLst>
              <a:ext uri="{FF2B5EF4-FFF2-40B4-BE49-F238E27FC236}">
                <a16:creationId xmlns:a16="http://schemas.microsoft.com/office/drawing/2014/main" id="{DD2E01DC-C4D9-C0EC-FD8D-DFEC9F265989}"/>
              </a:ext>
            </a:extLst>
          </p:cNvPr>
          <p:cNvSpPr txBox="1"/>
          <p:nvPr/>
        </p:nvSpPr>
        <p:spPr>
          <a:xfrm>
            <a:off x="315687" y="5113115"/>
            <a:ext cx="6097554" cy="4975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hu-HU" sz="9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3. Ábra: Az ábra megnevezése</a:t>
            </a:r>
          </a:p>
          <a:p>
            <a:pPr algn="ctr">
              <a:spcAft>
                <a:spcPts val="1000"/>
              </a:spcAft>
            </a:pPr>
            <a:r>
              <a:rPr lang="hu-HU" sz="9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Forrás: a használt forrást kell megjelölni (saját kutatás esetén is)</a:t>
            </a:r>
            <a:endParaRPr lang="hu-HU" sz="9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86EE05FA-CCBC-B9AD-5A0C-E1C27F55F2B2}"/>
              </a:ext>
            </a:extLst>
          </p:cNvPr>
          <p:cNvGraphicFramePr/>
          <p:nvPr/>
        </p:nvGraphicFramePr>
        <p:xfrm>
          <a:off x="6413241" y="1844371"/>
          <a:ext cx="5463072" cy="31692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Szövegdoboz 6">
            <a:extLst>
              <a:ext uri="{FF2B5EF4-FFF2-40B4-BE49-F238E27FC236}">
                <a16:creationId xmlns:a16="http://schemas.microsoft.com/office/drawing/2014/main" id="{3F0C9F07-8D53-91BC-D731-690F239C0805}"/>
              </a:ext>
            </a:extLst>
          </p:cNvPr>
          <p:cNvSpPr txBox="1"/>
          <p:nvPr/>
        </p:nvSpPr>
        <p:spPr>
          <a:xfrm>
            <a:off x="6413241" y="5063372"/>
            <a:ext cx="6097554" cy="4975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</a:pPr>
            <a:r>
              <a:rPr lang="hu-HU" sz="900" b="1" dirty="0">
                <a:latin typeface="Times New Roman" panose="02020603050405020304" pitchFamily="18" charset="0"/>
                <a:ea typeface="Calibri" panose="020F0502020204030204" pitchFamily="34" charset="0"/>
              </a:rPr>
              <a:t>4. </a:t>
            </a:r>
            <a:r>
              <a:rPr lang="hu-HU" sz="9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Ábra: Az ábra megnevezése</a:t>
            </a:r>
          </a:p>
          <a:p>
            <a:pPr algn="ctr">
              <a:spcAft>
                <a:spcPts val="1000"/>
              </a:spcAft>
            </a:pPr>
            <a:r>
              <a:rPr lang="hu-HU" sz="9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Forrás: a használt forrást kell megjelölni (saját kutatás esetén is)</a:t>
            </a:r>
            <a:endParaRPr lang="hu-HU" sz="9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828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ím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Következtetések és javaslatok</a:t>
            </a:r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16E784FD-D8C0-B043-C196-78A9A64692E7}"/>
              </a:ext>
            </a:extLst>
          </p:cNvPr>
          <p:cNvSpPr txBox="1"/>
          <p:nvPr/>
        </p:nvSpPr>
        <p:spPr>
          <a:xfrm>
            <a:off x="289249" y="1330221"/>
            <a:ext cx="11616612" cy="1904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hu-H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 következtetések vázlatosan (pontokba szedve) reflektáljanak az egész dolgozatra.</a:t>
            </a:r>
            <a:endParaRPr lang="hu-H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hu-H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Emelje ki a lényeges üzeneteket, a legfontosabb megállapításokat.</a:t>
            </a:r>
          </a:p>
          <a:p>
            <a:pPr marL="285750" indent="-285750" algn="just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hu-H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 Hallgató által tett javaslat/ajánlás konkrét legyen (miért, hogyan, milyen eszközökkel, módszerekkel stb.)</a:t>
            </a:r>
            <a:endParaRPr lang="hu-HU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7668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ím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Témavezetői és opponensi kérdések</a:t>
            </a:r>
          </a:p>
        </p:txBody>
      </p:sp>
      <p:sp>
        <p:nvSpPr>
          <p:cNvPr id="2" name="Szövegdoboz 1">
            <a:extLst>
              <a:ext uri="{FF2B5EF4-FFF2-40B4-BE49-F238E27FC236}">
                <a16:creationId xmlns:a16="http://schemas.microsoft.com/office/drawing/2014/main" id="{649432EE-A193-454C-ADEC-70A7DC49EF43}"/>
              </a:ext>
            </a:extLst>
          </p:cNvPr>
          <p:cNvSpPr txBox="1"/>
          <p:nvPr/>
        </p:nvSpPr>
        <p:spPr>
          <a:xfrm>
            <a:off x="521207" y="1688841"/>
            <a:ext cx="1115138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+mj-lt"/>
              <a:buAutoNum type="arabicPeriod"/>
            </a:pP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Kérdés</a:t>
            </a:r>
          </a:p>
          <a:p>
            <a:pPr marL="342900" indent="-342900" algn="just">
              <a:buFont typeface="+mj-lt"/>
              <a:buAutoNum type="arabicPeriod"/>
            </a:pPr>
            <a:endParaRPr lang="hu-H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Kérdés</a:t>
            </a:r>
          </a:p>
          <a:p>
            <a:pPr marL="342900" indent="-342900" algn="just">
              <a:buFont typeface="+mj-lt"/>
              <a:buAutoNum type="arabicPeriod"/>
            </a:pPr>
            <a:endParaRPr lang="hu-H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Kérdés</a:t>
            </a:r>
          </a:p>
          <a:p>
            <a:pPr algn="just"/>
            <a:endParaRPr lang="hu-H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hu-H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Stb.</a:t>
            </a:r>
          </a:p>
        </p:txBody>
      </p:sp>
    </p:spTree>
    <p:extLst>
      <p:ext uri="{BB962C8B-B14F-4D97-AF65-F5344CB8AC3E}">
        <p14:creationId xmlns:p14="http://schemas.microsoft.com/office/powerpoint/2010/main" val="1769326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zövegdoboz 5">
            <a:extLst>
              <a:ext uri="{FF2B5EF4-FFF2-40B4-BE49-F238E27FC236}">
                <a16:creationId xmlns:a16="http://schemas.microsoft.com/office/drawing/2014/main" id="{9D70A399-7CB7-0279-8A44-39BC6198AEF2}"/>
              </a:ext>
            </a:extLst>
          </p:cNvPr>
          <p:cNvSpPr txBox="1"/>
          <p:nvPr/>
        </p:nvSpPr>
        <p:spPr>
          <a:xfrm>
            <a:off x="970383" y="3429000"/>
            <a:ext cx="105342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Köszönöm a megtisztelő figyelmet!</a:t>
            </a:r>
          </a:p>
          <a:p>
            <a:pPr algn="ctr"/>
            <a:endParaRPr lang="hu-H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További kérdések, meglátások a záróvizsga bizottság részéről</a:t>
            </a: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Kép 11" descr="cimer">
            <a:extLst>
              <a:ext uri="{FF2B5EF4-FFF2-40B4-BE49-F238E27FC236}">
                <a16:creationId xmlns:a16="http://schemas.microsoft.com/office/drawing/2014/main" id="{2D0227B0-F254-9D02-111B-FD8B37CE00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0807" y="466530"/>
            <a:ext cx="1280160" cy="16935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930258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theme/theme1.xml><?xml version="1.0" encoding="utf-8"?>
<a:theme xmlns:a="http://schemas.openxmlformats.org/drawingml/2006/main" name="ÜdvözlőDokumentu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 UI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7319_TF10001108_Win32" id="{8C8D7ADE-4FFD-46F2-8F29-D3940E73372B}" vid="{1D6A52EE-1306-4C91-9058-C02B13101C0D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{39E51204-C6D6-46F4-AEC8-82B96AE0EB90}TF2989475c-5427-4edb-9ec1-00f4ce72165bc1eb7b5e_win32-b762f69ba1a4</Template>
  <TotalTime>51</TotalTime>
  <Words>502</Words>
  <Application>Microsoft Office PowerPoint</Application>
  <PresentationFormat>Szélesvásznú</PresentationFormat>
  <Paragraphs>74</Paragraphs>
  <Slides>13</Slides>
  <Notes>11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13</vt:i4>
      </vt:variant>
    </vt:vector>
  </HeadingPairs>
  <TitlesOfParts>
    <vt:vector size="19" baseType="lpstr">
      <vt:lpstr>Arial</vt:lpstr>
      <vt:lpstr>Calibri</vt:lpstr>
      <vt:lpstr>Segoe UI</vt:lpstr>
      <vt:lpstr>Segoe UI Light</vt:lpstr>
      <vt:lpstr>Times New Roman</vt:lpstr>
      <vt:lpstr>ÜdvözlőDokumentum</vt:lpstr>
      <vt:lpstr>A dolgozat pontos címe</vt:lpstr>
      <vt:lpstr>Általános tudnivalók</vt:lpstr>
      <vt:lpstr>PowerPoint-bemutató</vt:lpstr>
      <vt:lpstr>Bevezetés</vt:lpstr>
      <vt:lpstr>A dolgozat célja</vt:lpstr>
      <vt:lpstr>A kutatás módszertana</vt:lpstr>
      <vt:lpstr>A minta/vállalat/iparág bemutatása</vt:lpstr>
      <vt:lpstr>A kutatás eredményei</vt:lpstr>
      <vt:lpstr>A kutatás eredményei</vt:lpstr>
      <vt:lpstr>A kutatás eredményei</vt:lpstr>
      <vt:lpstr>Következtetések és javaslatok</vt:lpstr>
      <vt:lpstr>Témavezetői és opponensi kérdések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dolgozat pontos címe</dc:title>
  <dc:creator>Vivien Pásztó</dc:creator>
  <cp:keywords/>
  <cp:lastModifiedBy>Simay Attila</cp:lastModifiedBy>
  <cp:revision>14</cp:revision>
  <dcterms:created xsi:type="dcterms:W3CDTF">2026-08-11T06:33:06Z</dcterms:created>
  <dcterms:modified xsi:type="dcterms:W3CDTF">2026-08-31T06:03:04Z</dcterms:modified>
  <cp:version/>
</cp:coreProperties>
</file>