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5" r:id="rId4"/>
    <p:sldId id="259" r:id="rId5"/>
    <p:sldId id="260" r:id="rId6"/>
    <p:sldId id="263" r:id="rId7"/>
    <p:sldId id="262" r:id="rId8"/>
    <p:sldId id="261" r:id="rId9"/>
    <p:sldId id="264" r:id="rId10"/>
    <p:sldId id="257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6A63-175D-4113-AC95-3395C4D51525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A8E-6024-4EC0-9AFD-D84B45DBD7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4412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A3A8E-6024-4EC0-9AFD-D84B45DBD70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571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A3A8E-6024-4EC0-9AFD-D84B45DBD70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282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8EB97B-FA78-2595-3AFC-F85CFF50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5D673A4-B540-B229-AC95-BBB1CADEE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E24FF0C-151C-E7BD-028A-F5DC73E4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5AF8E72-321D-4158-628F-EB402401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99C48C4-9EC7-C913-6210-FB103537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228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D19695-7E64-91BE-DE8C-F89F930A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1BA829A-E68C-E8D1-7397-275CAC40B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BA99C5-514E-64C8-77A2-1FADA4C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360E8F-CBD6-873F-3806-9A1349B1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B15A369-6A97-8F45-E4D1-6461F0D4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536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19A4103-0A9A-B8A9-D4BD-0783F5974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00F6281-F9FB-58C6-0810-EE20F1CED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2049022-68F1-B96E-6151-0B9F5724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D1AE67E-58B5-4AE1-B8F3-664A0F9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8D89942-97CB-6D06-FBEA-42662630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532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58838C-7F68-8D6C-9325-D322F1EF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BF6AAE-0837-F317-E870-6DA3A0167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481E27-83F4-A185-D9CF-1454E03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3E49CF4-DD45-8076-FCA8-3579BE08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6B95596-0E07-75B2-7A7A-4F93F78A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68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C9E479-6654-451B-1BF1-1129ED02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36AF938-C748-E699-35B3-2028D8881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A7DCB36-CCEA-9917-1FD9-692837FE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FC6ED57-6E87-2F92-4A69-B87C55FA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4A04C87-E60F-35FF-8AFB-CF7BA677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44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270F45-4F29-EBB1-D11C-2503F0E2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D96B57-335D-246F-ED05-EC06CE915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254B676-A689-F27D-CF9D-8F7C90876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D290195-572B-498D-B3D5-F7C9417B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294E723-D038-C375-04D0-89B676EE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DEB6A04-B41E-F418-1DB4-919A57C0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56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DE7B6CD-0701-D405-B483-B1FD30B6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1FEA54C-264A-6399-4B09-E52837D49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8816275-0856-59E0-A2D6-9F6EF78BD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C91A5D9-45BE-0DFE-0E21-A596DB0DC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D60F9E7-7D44-C447-5DCA-AD20AECD2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5A30AEE-AF4A-B6F5-A505-1D4AE5E1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0AFE98B-50BF-FD04-72FE-D7AA0023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7092037-5766-BBC2-7915-D14CA1E6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62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3619B0-AD43-1FE1-D49B-BFADF8DED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A7B97F0-B785-134E-619F-81C80DF1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F173389-8B9F-686A-3B16-1C0290E5A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1CCE1D1-6CEA-EEC2-B993-A3325D50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334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3A48012-C02D-738D-D4C8-0539EEF2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EB4533C-8FD7-D64B-FEED-0853A963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FC10C87-F2AB-014F-5C81-D8B26754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253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B3E600-B70C-76AA-D141-3D91DE7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22B3E1B-FD6E-4E10-9A5A-78D6CA15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FB469AB-E2A4-3269-0A23-71560ACF6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9E5490-3937-25C8-59F6-8A72E294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BEE6719-5BF8-D4B1-0F0B-09FD747D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5F96FB5-3ADB-B9A6-2383-1D55E198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763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3F88CF-5DD3-AF16-5FA4-6435678B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211A441-7222-6F97-1859-78470D416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92FEE8F-0096-0A8D-E4B6-FFBD060E2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DE1F938-A8E3-A995-C8DC-01520ECA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BB8E9C1-1027-985E-1EDE-B8DD8F8F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E0BEC39-638E-C1F6-A16C-AE8C85FD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29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9A4EF04-AE13-2438-41B1-43129317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F716A6C-3BA1-8785-471E-44B1C8C65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CF3F2C-2959-5E0E-7E12-BB5323302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0AF44E-D0C6-4927-B590-442F7AA3046A}" type="datetimeFigureOut">
              <a:rPr lang="hu-HU" smtClean="0"/>
              <a:t>2024. 05. 13.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490D4EA-23B0-2D64-C923-D232618C4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5E37A7D-DC66-BE07-C1D8-E00F64263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2EE635-E8F5-45D5-985D-8458237B00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168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o.geszk@kre.hu" TargetMode="External"/><Relationship Id="rId2" Type="http://schemas.openxmlformats.org/officeDocument/2006/relationships/hyperlink" Target="mailto:simay.attila.endre@kr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erveny.geszk@kre.h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ACF8A7-3E6D-B3D1-7021-30F7B9722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4045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b="1" dirty="0"/>
              <a:t>Erasmus tájékoztató</a:t>
            </a:r>
            <a:br>
              <a:rPr lang="hu-HU" b="1" dirty="0"/>
            </a:br>
            <a:r>
              <a:rPr lang="hu-HU" b="1" dirty="0"/>
              <a:t>kimenő hallgatóknak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48DF4D6-7FA4-A41E-A8CB-F595DF5E5E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r>
              <a:rPr lang="hu-HU" dirty="0"/>
              <a:t>2024/2025-ös tanév</a:t>
            </a:r>
          </a:p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8514740E-4FFD-4FCA-2E01-E1AF40171E76}"/>
              </a:ext>
            </a:extLst>
          </p:cNvPr>
          <p:cNvSpPr/>
          <p:nvPr/>
        </p:nvSpPr>
        <p:spPr>
          <a:xfrm>
            <a:off x="0" y="-1"/>
            <a:ext cx="2863014" cy="157629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8EA722B6-25FC-1AC5-EFEA-D4812EDC3C0B}"/>
              </a:ext>
            </a:extLst>
          </p:cNvPr>
          <p:cNvSpPr/>
          <p:nvPr/>
        </p:nvSpPr>
        <p:spPr>
          <a:xfrm>
            <a:off x="0" y="5706490"/>
            <a:ext cx="12192000" cy="11697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A05DC4A-966A-A206-D264-8E9B187A3C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7298" y="5747510"/>
            <a:ext cx="7621270" cy="10877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706BAF9A-2DD8-0C86-4DE9-874233C1079C}"/>
              </a:ext>
            </a:extLst>
          </p:cNvPr>
          <p:cNvSpPr/>
          <p:nvPr/>
        </p:nvSpPr>
        <p:spPr>
          <a:xfrm>
            <a:off x="0" y="4745736"/>
            <a:ext cx="1965960" cy="21305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DE7251A-9A47-9A64-D69A-9872CA23D948}"/>
              </a:ext>
            </a:extLst>
          </p:cNvPr>
          <p:cNvSpPr/>
          <p:nvPr/>
        </p:nvSpPr>
        <p:spPr>
          <a:xfrm>
            <a:off x="9878568" y="3016439"/>
            <a:ext cx="2313432" cy="29077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946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E438FB-B0F8-4FF7-8074-BD227821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Elérhetőségek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BD321B-5049-816B-B1B8-766E84B9F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3200" dirty="0"/>
              <a:t>Kari Erasmus koordinátor:</a:t>
            </a:r>
          </a:p>
          <a:p>
            <a:pPr marL="0" indent="0">
              <a:buNone/>
            </a:pPr>
            <a:r>
              <a:rPr lang="hu-HU" dirty="0"/>
              <a:t>	Dr. Simay Attila Endre</a:t>
            </a:r>
          </a:p>
          <a:p>
            <a:pPr marL="0" indent="0">
              <a:buNone/>
            </a:pPr>
            <a:r>
              <a:rPr lang="hu-HU" sz="2000" dirty="0"/>
              <a:t>		</a:t>
            </a:r>
            <a:r>
              <a:rPr lang="hu-HU" sz="2000" dirty="0">
                <a:hlinkClick r:id="rId2"/>
              </a:rPr>
              <a:t>simay.attila.endre@kre.hu</a:t>
            </a:r>
            <a:r>
              <a:rPr lang="hu-HU" sz="2000" dirty="0"/>
              <a:t> 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3200" dirty="0"/>
              <a:t>Tanulmányi Osztály:</a:t>
            </a:r>
          </a:p>
          <a:p>
            <a:pPr marL="0" indent="0">
              <a:buNone/>
            </a:pPr>
            <a:r>
              <a:rPr lang="hu-HU" dirty="0"/>
              <a:t>	Kosik-Fa Zoltán</a:t>
            </a:r>
          </a:p>
          <a:p>
            <a:pPr marL="914400" lvl="2" indent="0">
              <a:buNone/>
            </a:pPr>
            <a:r>
              <a:rPr lang="hu-HU" dirty="0"/>
              <a:t>	</a:t>
            </a:r>
            <a:r>
              <a:rPr lang="hu-HU" dirty="0">
                <a:hlinkClick r:id="rId3"/>
              </a:rPr>
              <a:t>to.geszk@kre.hu</a:t>
            </a:r>
            <a:r>
              <a:rPr lang="hu-HU" dirty="0"/>
              <a:t> </a:t>
            </a:r>
          </a:p>
          <a:p>
            <a:pPr marL="914400" lvl="2" indent="0">
              <a:buNone/>
            </a:pPr>
            <a:r>
              <a:rPr lang="hu-HU" dirty="0"/>
              <a:t>	+36 30 173 8140</a:t>
            </a:r>
          </a:p>
          <a:p>
            <a:pPr marL="914400" lvl="2" indent="0">
              <a:buNone/>
            </a:pPr>
            <a:endParaRPr lang="hu-HU" dirty="0"/>
          </a:p>
        </p:txBody>
      </p:sp>
      <p:sp>
        <p:nvSpPr>
          <p:cNvPr id="5" name="Háromszög 4">
            <a:extLst>
              <a:ext uri="{FF2B5EF4-FFF2-40B4-BE49-F238E27FC236}">
                <a16:creationId xmlns:a16="http://schemas.microsoft.com/office/drawing/2014/main" id="{69EC05AB-4034-E7F3-E5A6-CCC7D33ACC8D}"/>
              </a:ext>
            </a:extLst>
          </p:cNvPr>
          <p:cNvSpPr/>
          <p:nvPr/>
        </p:nvSpPr>
        <p:spPr>
          <a:xfrm>
            <a:off x="5590095" y="1626124"/>
            <a:ext cx="3965542" cy="523187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Háromszög 5">
            <a:extLst>
              <a:ext uri="{FF2B5EF4-FFF2-40B4-BE49-F238E27FC236}">
                <a16:creationId xmlns:a16="http://schemas.microsoft.com/office/drawing/2014/main" id="{C20F70AE-B62D-2BA3-26E1-3AA6B2D289E3}"/>
              </a:ext>
            </a:extLst>
          </p:cNvPr>
          <p:cNvSpPr/>
          <p:nvPr/>
        </p:nvSpPr>
        <p:spPr>
          <a:xfrm>
            <a:off x="7862347" y="0"/>
            <a:ext cx="5731497" cy="68580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Háromszög 6">
            <a:extLst>
              <a:ext uri="{FF2B5EF4-FFF2-40B4-BE49-F238E27FC236}">
                <a16:creationId xmlns:a16="http://schemas.microsoft.com/office/drawing/2014/main" id="{3BE8DBA8-77AD-A62A-315C-E22E434A8BB4}"/>
              </a:ext>
            </a:extLst>
          </p:cNvPr>
          <p:cNvSpPr/>
          <p:nvPr/>
        </p:nvSpPr>
        <p:spPr>
          <a:xfrm rot="10800000">
            <a:off x="6611326" y="-64008"/>
            <a:ext cx="4257775" cy="484338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281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AADDF2-AA6A-FEE2-A6C9-1C77597C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Fontos tudnivalók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C7871C-220B-380C-7804-7EC0B3623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Minimum 15 kredit </a:t>
            </a:r>
            <a:r>
              <a:rPr lang="hu-HU" dirty="0"/>
              <a:t>felvétele és megszerzése a fogadó intézménynél</a:t>
            </a:r>
            <a:endParaRPr lang="hu-HU" sz="2200" dirty="0"/>
          </a:p>
          <a:p>
            <a:pPr marL="0" indent="0">
              <a:buNone/>
            </a:pPr>
            <a:endParaRPr lang="hu-HU" sz="2200" dirty="0"/>
          </a:p>
          <a:p>
            <a:pPr marL="0" indent="0">
              <a:buNone/>
            </a:pPr>
            <a:r>
              <a:rPr lang="hu-HU" sz="2200" dirty="0"/>
              <a:t>Hallgató teendői a kar irányába: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/>
              <a:t>Egyeztetés az oktatóval, előzetes kreditelismertetés adatlap benyújtása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/>
              <a:t>Kedvezményes tanulmányi rend kérelem benyújtása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/>
              <a:t>(Kreditelismertetés a mobilitás végén) </a:t>
            </a:r>
          </a:p>
          <a:p>
            <a:pPr marL="0" indent="0">
              <a:buNone/>
            </a:pPr>
            <a:r>
              <a:rPr lang="hu-HU" sz="2200" dirty="0"/>
              <a:t>				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Romboid 3">
            <a:extLst>
              <a:ext uri="{FF2B5EF4-FFF2-40B4-BE49-F238E27FC236}">
                <a16:creationId xmlns:a16="http://schemas.microsoft.com/office/drawing/2014/main" id="{384B0259-4A6C-4CFF-0665-627147EBFE9B}"/>
              </a:ext>
            </a:extLst>
          </p:cNvPr>
          <p:cNvSpPr/>
          <p:nvPr/>
        </p:nvSpPr>
        <p:spPr>
          <a:xfrm>
            <a:off x="-424207" y="5152403"/>
            <a:ext cx="2762053" cy="1705597"/>
          </a:xfrm>
          <a:prstGeom prst="parallelogram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Romboid 4">
            <a:extLst>
              <a:ext uri="{FF2B5EF4-FFF2-40B4-BE49-F238E27FC236}">
                <a16:creationId xmlns:a16="http://schemas.microsoft.com/office/drawing/2014/main" id="{71FD9BCC-1D31-2122-16C9-D638C3568A07}"/>
              </a:ext>
            </a:extLst>
          </p:cNvPr>
          <p:cNvSpPr/>
          <p:nvPr/>
        </p:nvSpPr>
        <p:spPr>
          <a:xfrm>
            <a:off x="9692325" y="-1"/>
            <a:ext cx="2835898" cy="1389685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759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F2B5D0-DC6F-7808-2B28-4F03DCE8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Fontos tudnivalók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EC451C-9A52-43D7-E194-F3D5CF6CE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A kiutazás félévében </a:t>
            </a:r>
            <a:r>
              <a:rPr lang="hu-HU" b="1" dirty="0"/>
              <a:t>aktív</a:t>
            </a:r>
            <a:r>
              <a:rPr lang="hu-HU" dirty="0"/>
              <a:t> hallgatói státuszra szükséges regisztrálni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Általános egyetemi tájékoztató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		</a:t>
            </a:r>
          </a:p>
        </p:txBody>
      </p:sp>
      <p:pic>
        <p:nvPicPr>
          <p:cNvPr id="4" name="Kép 3" descr="A képen minta, pixel látható&#10;&#10;Automatikusan generált leírás">
            <a:extLst>
              <a:ext uri="{FF2B5EF4-FFF2-40B4-BE49-F238E27FC236}">
                <a16:creationId xmlns:a16="http://schemas.microsoft.com/office/drawing/2014/main" id="{09511FAB-A7D2-522E-0974-3B0C6CD9E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477" y="3157466"/>
            <a:ext cx="1875932" cy="1875932"/>
          </a:xfrm>
          <a:prstGeom prst="rect">
            <a:avLst/>
          </a:prstGeom>
        </p:spPr>
      </p:pic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C3F7B9F8-D842-453B-4AFF-EC42F31F0C52}"/>
              </a:ext>
            </a:extLst>
          </p:cNvPr>
          <p:cNvSpPr/>
          <p:nvPr/>
        </p:nvSpPr>
        <p:spPr>
          <a:xfrm>
            <a:off x="5907464" y="3917906"/>
            <a:ext cx="851555" cy="355052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1678113-48E9-BC41-9174-C29FB1362777}"/>
              </a:ext>
            </a:extLst>
          </p:cNvPr>
          <p:cNvSpPr/>
          <p:nvPr/>
        </p:nvSpPr>
        <p:spPr>
          <a:xfrm>
            <a:off x="11922552" y="1730628"/>
            <a:ext cx="269448" cy="33941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9E30957-C6F8-33BE-0B35-801E8CDBD63A}"/>
              </a:ext>
            </a:extLst>
          </p:cNvPr>
          <p:cNvSpPr/>
          <p:nvPr/>
        </p:nvSpPr>
        <p:spPr>
          <a:xfrm>
            <a:off x="0" y="521792"/>
            <a:ext cx="329151" cy="58118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040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EBD22D-E90C-5C59-F917-A3798913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1. Oktatói hozzájárulás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233AB74-0CEE-90A1-F1B4-AF4B3303D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b="1" dirty="0"/>
              <a:t>Kötelező és kötelezően választható </a:t>
            </a:r>
            <a:r>
              <a:rPr lang="hu-HU" dirty="0"/>
              <a:t>tantárgy felvétele esetén az oktatóval szükséges egyeztetni, mely magában foglalja a </a:t>
            </a:r>
            <a:r>
              <a:rPr lang="hu-HU" b="1" dirty="0"/>
              <a:t>kurzustematika</a:t>
            </a:r>
            <a:r>
              <a:rPr lang="hu-HU" dirty="0"/>
              <a:t>, valamint az </a:t>
            </a:r>
            <a:r>
              <a:rPr lang="hu-HU" b="1" dirty="0"/>
              <a:t>előzetes kreditelismertetés adatlap </a:t>
            </a:r>
            <a:r>
              <a:rPr lang="hu-HU" dirty="0"/>
              <a:t>aláírását.</a:t>
            </a:r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r>
              <a:rPr lang="hu-HU" dirty="0"/>
              <a:t>Leadási határidejük a Tanulmányi Osztály részére legkésőbb </a:t>
            </a:r>
            <a:r>
              <a:rPr lang="hu-HU" b="1" dirty="0"/>
              <a:t>15 nappal </a:t>
            </a:r>
            <a:r>
              <a:rPr lang="hu-HU" dirty="0"/>
              <a:t>a kiutazást megelőzően</a:t>
            </a:r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r>
              <a:rPr lang="hu-HU" dirty="0"/>
              <a:t>Szabadon választható tantárgyakra </a:t>
            </a:r>
            <a:r>
              <a:rPr lang="hu-HU" b="1" dirty="0"/>
              <a:t>nem</a:t>
            </a:r>
            <a:r>
              <a:rPr lang="hu-HU" dirty="0"/>
              <a:t> kell benyújtani!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erékszögű háromszög 3">
            <a:extLst>
              <a:ext uri="{FF2B5EF4-FFF2-40B4-BE49-F238E27FC236}">
                <a16:creationId xmlns:a16="http://schemas.microsoft.com/office/drawing/2014/main" id="{9DF593F4-0F3A-8E9E-3C01-E2FF86053D77}"/>
              </a:ext>
            </a:extLst>
          </p:cNvPr>
          <p:cNvSpPr/>
          <p:nvPr/>
        </p:nvSpPr>
        <p:spPr>
          <a:xfrm rot="10800000">
            <a:off x="8708136" y="0"/>
            <a:ext cx="3483864" cy="3383280"/>
          </a:xfrm>
          <a:prstGeom prst="rtTriangl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699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E83830-B98D-AF80-BC07-E9A4A235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2. Kedvezményes tanulmányi rend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BF2F649-8932-F663-E013-6FC3C3C2D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9858" cy="4351338"/>
          </a:xfrm>
        </p:spPr>
        <p:txBody>
          <a:bodyPr/>
          <a:lstStyle/>
          <a:p>
            <a:pPr marL="0" indent="0">
              <a:buNone/>
            </a:pPr>
            <a:r>
              <a:rPr lang="hu-HU" b="1" dirty="0"/>
              <a:t>Meddig kell benyújtani?</a:t>
            </a:r>
          </a:p>
          <a:p>
            <a:pPr marL="0" indent="0">
              <a:buNone/>
            </a:pPr>
            <a:r>
              <a:rPr lang="hu-HU" dirty="0"/>
              <a:t>Legkésőbb 15 nappal a kiutazás előtt</a:t>
            </a:r>
          </a:p>
          <a:p>
            <a:pPr marL="0" indent="0">
              <a:buNone/>
            </a:pPr>
            <a:r>
              <a:rPr lang="hu-HU" dirty="0"/>
              <a:t>		</a:t>
            </a:r>
          </a:p>
          <a:p>
            <a:pPr marL="0" indent="0">
              <a:buNone/>
            </a:pPr>
            <a:r>
              <a:rPr lang="hu-HU" dirty="0"/>
              <a:t>     	Kérelem  				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0D30DC5-AAA0-3D13-AAC5-E330B29C9B72}"/>
              </a:ext>
            </a:extLst>
          </p:cNvPr>
          <p:cNvSpPr txBox="1"/>
          <p:nvPr/>
        </p:nvSpPr>
        <p:spPr>
          <a:xfrm>
            <a:off x="6193411" y="1756364"/>
            <a:ext cx="55241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Erasmus hallgatók esetében a kérelem benyújtása </a:t>
            </a:r>
            <a:r>
              <a:rPr lang="hu-HU" sz="2800" b="1" dirty="0"/>
              <a:t>nem díjköteles</a:t>
            </a:r>
            <a:r>
              <a:rPr lang="hu-HU" sz="2800" dirty="0"/>
              <a:t>, tételt nem szükséges kiírni a </a:t>
            </a:r>
            <a:r>
              <a:rPr lang="hu-HU" sz="2800" dirty="0" err="1"/>
              <a:t>Neptunban</a:t>
            </a:r>
            <a:r>
              <a:rPr lang="hu-HU" sz="2800" dirty="0"/>
              <a:t>.</a:t>
            </a:r>
          </a:p>
          <a:p>
            <a:endParaRPr lang="hu-HU" sz="2800" dirty="0"/>
          </a:p>
          <a:p>
            <a:endParaRPr lang="hu-HU" sz="2800" dirty="0"/>
          </a:p>
        </p:txBody>
      </p:sp>
      <p:pic>
        <p:nvPicPr>
          <p:cNvPr id="8" name="Kép 7" descr="A képen minta, Grafika, pixel, tervezés látható&#10;&#10;Automatikusan generált leírás">
            <a:extLst>
              <a:ext uri="{FF2B5EF4-FFF2-40B4-BE49-F238E27FC236}">
                <a16:creationId xmlns:a16="http://schemas.microsoft.com/office/drawing/2014/main" id="{D57E65CB-2761-4FA5-C095-04685F12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235" y="4314317"/>
            <a:ext cx="2178558" cy="217855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C4A1B0EE-B7EA-0BB4-2FA4-845884728642}"/>
              </a:ext>
            </a:extLst>
          </p:cNvPr>
          <p:cNvSpPr txBox="1"/>
          <p:nvPr/>
        </p:nvSpPr>
        <p:spPr>
          <a:xfrm>
            <a:off x="4515440" y="4434020"/>
            <a:ext cx="69287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800" dirty="0"/>
          </a:p>
          <a:p>
            <a:r>
              <a:rPr lang="hu-HU" sz="2800" dirty="0"/>
              <a:t>A kitöltött kérelmet a </a:t>
            </a:r>
            <a:r>
              <a:rPr lang="hu-HU" sz="2800" dirty="0">
                <a:hlinkClick r:id="rId3"/>
              </a:rPr>
              <a:t>kerveny.geszk@kre.hu</a:t>
            </a:r>
            <a:r>
              <a:rPr lang="hu-HU" sz="2800" dirty="0"/>
              <a:t> címre küldjék el.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2116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8C4CB4-29D2-2786-2DE9-E26FF3ED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2. Kedvezményes tanulmányi rend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66689E-6818-80D1-FC72-32A1ADD93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Mit jelent?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Felmentés a kötelező foglalkozásokon, gyakorlatokon való részvétel alól</a:t>
            </a:r>
          </a:p>
          <a:p>
            <a:pPr marL="0" indent="0">
              <a:buNone/>
            </a:pPr>
            <a:r>
              <a:rPr lang="hu-HU" sz="2400" dirty="0"/>
              <a:t>A tantervben előírtaktól eltérő követelmények teljesítése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b="1" dirty="0">
                <a:solidFill>
                  <a:srgbClr val="FF0000"/>
                </a:solidFill>
              </a:rPr>
              <a:t>Ugyanakkor!</a:t>
            </a:r>
          </a:p>
          <a:p>
            <a:pPr marL="0" indent="0">
              <a:buNone/>
            </a:pPr>
            <a:r>
              <a:rPr lang="hu-HU" sz="2400" dirty="0"/>
              <a:t>A kedvezményes tanulmányi rend </a:t>
            </a:r>
            <a:r>
              <a:rPr lang="hu-HU" sz="2400" b="1" dirty="0"/>
              <a:t>nem</a:t>
            </a:r>
            <a:r>
              <a:rPr lang="hu-HU" sz="2400" dirty="0"/>
              <a:t> ad felmentést az </a:t>
            </a:r>
            <a:r>
              <a:rPr lang="hu-HU" sz="2400" b="1" dirty="0"/>
              <a:t>évközi feladatok </a:t>
            </a:r>
            <a:r>
              <a:rPr lang="hu-HU" sz="2400" dirty="0"/>
              <a:t>teljesítése alól!</a:t>
            </a: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D9969FED-B817-F081-D02E-8C879607572F}"/>
              </a:ext>
            </a:extLst>
          </p:cNvPr>
          <p:cNvSpPr/>
          <p:nvPr/>
        </p:nvSpPr>
        <p:spPr>
          <a:xfrm>
            <a:off x="2696458" y="5702775"/>
            <a:ext cx="2102178" cy="11552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A46ABFF-1B41-2568-054F-128CD20735CF}"/>
              </a:ext>
            </a:extLst>
          </p:cNvPr>
          <p:cNvSpPr/>
          <p:nvPr/>
        </p:nvSpPr>
        <p:spPr>
          <a:xfrm>
            <a:off x="4554716" y="6091483"/>
            <a:ext cx="2102178" cy="76651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0C9C15FD-0E14-CE31-2085-50063FC43805}"/>
              </a:ext>
            </a:extLst>
          </p:cNvPr>
          <p:cNvSpPr/>
          <p:nvPr/>
        </p:nvSpPr>
        <p:spPr>
          <a:xfrm>
            <a:off x="6417886" y="5359335"/>
            <a:ext cx="3316664" cy="1498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913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8552A3-8E8B-C02D-E6F7-6AF1BE9FE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u-HU" b="1" dirty="0"/>
              <a:t>3. Teljesített kreditek befogadása –</a:t>
            </a:r>
            <a:br>
              <a:rPr lang="hu-HU" b="1" dirty="0"/>
            </a:br>
            <a:r>
              <a:rPr lang="hu-HU" b="1" dirty="0"/>
              <a:t>Kreditelismerési eljárás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FB4C83-DAE7-33C9-CF57-51D361E58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br>
              <a:rPr lang="hu-HU" dirty="0"/>
            </a:br>
            <a:r>
              <a:rPr lang="hu-HU" dirty="0"/>
              <a:t>Az Erasmus tanulmányok során </a:t>
            </a:r>
            <a:r>
              <a:rPr lang="hu-HU" b="1" dirty="0"/>
              <a:t>minden külföldön teljesített tárgy beszámításra kerül,</a:t>
            </a:r>
            <a:r>
              <a:rPr lang="hu-HU" dirty="0"/>
              <a:t> kötelező vagy szabadon választható tanegységként!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dirty="0"/>
              <a:t>Egy kurzust nem lehet kötelezőként és szabadon választottként is elfogadtatni.</a:t>
            </a:r>
          </a:p>
        </p:txBody>
      </p:sp>
      <p:sp>
        <p:nvSpPr>
          <p:cNvPr id="4" name="Háromszög 3">
            <a:extLst>
              <a:ext uri="{FF2B5EF4-FFF2-40B4-BE49-F238E27FC236}">
                <a16:creationId xmlns:a16="http://schemas.microsoft.com/office/drawing/2014/main" id="{AB55EA95-469C-1286-CE82-85220B778203}"/>
              </a:ext>
            </a:extLst>
          </p:cNvPr>
          <p:cNvSpPr/>
          <p:nvPr/>
        </p:nvSpPr>
        <p:spPr>
          <a:xfrm rot="7272405">
            <a:off x="11619745" y="339459"/>
            <a:ext cx="1496555" cy="1247406"/>
          </a:xfrm>
          <a:prstGeom prst="triangle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Háromszög 4">
            <a:extLst>
              <a:ext uri="{FF2B5EF4-FFF2-40B4-BE49-F238E27FC236}">
                <a16:creationId xmlns:a16="http://schemas.microsoft.com/office/drawing/2014/main" id="{1295FE33-304E-7282-2386-E9FDE8F3EDD8}"/>
              </a:ext>
            </a:extLst>
          </p:cNvPr>
          <p:cNvSpPr/>
          <p:nvPr/>
        </p:nvSpPr>
        <p:spPr>
          <a:xfrm rot="10800000">
            <a:off x="11443722" y="1431814"/>
            <a:ext cx="1496555" cy="124740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6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919876-165A-4B72-1D33-C8541F41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Átsorolás kérdése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054C62-A40D-27BC-66E8-61326D708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Erasmusról hazaérkező hallgatók </a:t>
            </a:r>
            <a:r>
              <a:rPr lang="hu-HU" b="1" dirty="0"/>
              <a:t>nem</a:t>
            </a:r>
            <a:r>
              <a:rPr lang="hu-HU" dirty="0"/>
              <a:t> kerülnek átsorolásra</a:t>
            </a:r>
          </a:p>
          <a:p>
            <a:pPr marL="0" indent="0">
              <a:buNone/>
            </a:pPr>
            <a:endParaRPr lang="hu-HU" i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24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15. § (4) Az átsorolási döntés meghozatala során a jelen Szabályzat 12. § (6) bekezdésében meghatározottakon túlmenően azokat a hallgatókat sem kell figyelembe venni, akik az átsorolási döntésnél figyelembe vett bármelyik félévben ösztöndíjasként (Erasmus, CEEPUS stb.) külföldi felsőoktatási intézményben folytattak tanulmányokat vagy vettek részt szakmai gyakorlaton.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484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261FC2-4A2D-CE80-CF50-3DDD93E87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Praktikus tanácsok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804F22-B227-0522-0E9A-484D0AE71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409"/>
            <a:ext cx="10515600" cy="3121279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Kísérjék figyelemmel a levelezést, spam mappát is!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E-mail cím módosítása esetén a Tanulmányi Osztálynak is jelezzék a változást!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Körcikk 3">
            <a:extLst>
              <a:ext uri="{FF2B5EF4-FFF2-40B4-BE49-F238E27FC236}">
                <a16:creationId xmlns:a16="http://schemas.microsoft.com/office/drawing/2014/main" id="{8D534592-4056-40C0-9E1F-8DB8EA7DE520}"/>
              </a:ext>
            </a:extLst>
          </p:cNvPr>
          <p:cNvSpPr/>
          <p:nvPr/>
        </p:nvSpPr>
        <p:spPr>
          <a:xfrm rot="16200000">
            <a:off x="10378219" y="5038790"/>
            <a:ext cx="2592371" cy="2545237"/>
          </a:xfrm>
          <a:prstGeom prst="pi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5" name="Körcikk 4">
            <a:extLst>
              <a:ext uri="{FF2B5EF4-FFF2-40B4-BE49-F238E27FC236}">
                <a16:creationId xmlns:a16="http://schemas.microsoft.com/office/drawing/2014/main" id="{308B1C6E-AC0D-C7AC-0C49-6437149B47E3}"/>
              </a:ext>
            </a:extLst>
          </p:cNvPr>
          <p:cNvSpPr/>
          <p:nvPr/>
        </p:nvSpPr>
        <p:spPr>
          <a:xfrm>
            <a:off x="-755023" y="5015223"/>
            <a:ext cx="2592371" cy="2545237"/>
          </a:xfrm>
          <a:prstGeom prst="pi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64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373</Words>
  <Application>Microsoft Office PowerPoint</Application>
  <PresentationFormat>Szélesvásznú</PresentationFormat>
  <Paragraphs>65</Paragraphs>
  <Slides>10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Office-téma</vt:lpstr>
      <vt:lpstr>Erasmus tájékoztató kimenő hallgatóknak</vt:lpstr>
      <vt:lpstr>Fontos tudnivalók </vt:lpstr>
      <vt:lpstr>Fontos tudnivalók</vt:lpstr>
      <vt:lpstr>1. Oktatói hozzájárulás</vt:lpstr>
      <vt:lpstr>2. Kedvezményes tanulmányi rend</vt:lpstr>
      <vt:lpstr>2. Kedvezményes tanulmányi rend</vt:lpstr>
      <vt:lpstr>3. Teljesített kreditek befogadása – Kreditelismerési eljárás</vt:lpstr>
      <vt:lpstr>Átsorolás kérdése</vt:lpstr>
      <vt:lpstr>Praktikus tanácsok</vt:lpstr>
      <vt:lpstr>Elérhetőségek</vt:lpstr>
    </vt:vector>
  </TitlesOfParts>
  <Company>Károli Gáspár Református Egyetem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tájékoztató kimenő hallgatóknak</dc:title>
  <dc:creator>Kosik-Fa Zoltán</dc:creator>
  <cp:lastModifiedBy>Kosik-Fa Zoltán</cp:lastModifiedBy>
  <cp:revision>41</cp:revision>
  <dcterms:created xsi:type="dcterms:W3CDTF">2024-05-07T07:38:39Z</dcterms:created>
  <dcterms:modified xsi:type="dcterms:W3CDTF">2024-05-13T13:01:27Z</dcterms:modified>
</cp:coreProperties>
</file>