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78" r:id="rId4"/>
    <p:sldId id="257" r:id="rId5"/>
    <p:sldId id="275" r:id="rId6"/>
    <p:sldId id="276" r:id="rId7"/>
    <p:sldId id="263" r:id="rId8"/>
    <p:sldId id="264" r:id="rId9"/>
    <p:sldId id="279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7" r:id="rId18"/>
    <p:sldId id="272" r:id="rId19"/>
    <p:sldId id="273" r:id="rId20"/>
    <p:sldId id="274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EBF0"/>
    <a:srgbClr val="0082B0"/>
    <a:srgbClr val="57D3FF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EF0E7-FF1E-4148-9065-B762B789C11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2B15-2EAD-4293-BFE6-2BF0EE73143D}">
      <dgm:prSet custT="1"/>
      <dgm:spPr>
        <a:solidFill>
          <a:schemeClr val="bg1"/>
        </a:solidFill>
      </dgm:spPr>
      <dgm:t>
        <a:bodyPr/>
        <a:lstStyle/>
        <a:p>
          <a:r>
            <a:rPr lang="hu-HU" sz="18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Kérelmek beérkezése </a:t>
          </a:r>
          <a:br>
            <a:rPr lang="hu-HU" sz="1700" u="none" dirty="0">
              <a:solidFill>
                <a:schemeClr val="tx1"/>
              </a:solidFill>
            </a:rPr>
          </a:br>
          <a:r>
            <a:rPr lang="hu-HU" sz="170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 előző oldalon feltüntetett határidőkig</a:t>
          </a:r>
          <a:endParaRPr lang="en-US" sz="170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657B8-2715-49D7-8CB3-0A85675ED0D1}" type="parTrans" cxnId="{47D46E15-209B-4637-90A5-042840724010}">
      <dgm:prSet/>
      <dgm:spPr/>
      <dgm:t>
        <a:bodyPr/>
        <a:lstStyle/>
        <a:p>
          <a:endParaRPr lang="en-US"/>
        </a:p>
      </dgm:t>
    </dgm:pt>
    <dgm:pt modelId="{F5C025B3-458E-48FB-9D88-DF0260F73301}" type="sibTrans" cxnId="{47D46E15-209B-4637-90A5-042840724010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3CC10AE2-C2D6-4F97-824E-8D20EBEA3001}">
      <dgm:prSet/>
      <dgm:spPr>
        <a:solidFill>
          <a:schemeClr val="bg1"/>
        </a:solidFill>
      </dgm:spPr>
      <dgm:t>
        <a:bodyPr/>
        <a:lstStyle/>
        <a:p>
          <a:r>
            <a:rPr lang="hu-HU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Kérelmek feldolgozása, hiánypótlás a TVSZ 12. § alapján</a:t>
          </a:r>
          <a:endParaRPr lang="en-US" b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57FE8-7C9C-43CB-BC22-6B35E04FFECB}" type="parTrans" cxnId="{FB33F7EC-5DA9-4E7F-B8E6-0DCCEABA417D}">
      <dgm:prSet/>
      <dgm:spPr/>
      <dgm:t>
        <a:bodyPr/>
        <a:lstStyle/>
        <a:p>
          <a:endParaRPr lang="en-US"/>
        </a:p>
      </dgm:t>
    </dgm:pt>
    <dgm:pt modelId="{78D81AD8-F58C-44DC-81A2-0DB918222819}" type="sibTrans" cxnId="{FB33F7EC-5DA9-4E7F-B8E6-0DCCEABA417D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1F14270E-9FCA-4936-9181-4A88BAB19AC4}">
      <dgm:prSet/>
      <dgm:spPr>
        <a:solidFill>
          <a:schemeClr val="bg1"/>
        </a:solidFill>
      </dgm:spPr>
      <dgm:t>
        <a:bodyPr/>
        <a:lstStyle/>
        <a:p>
          <a:r>
            <a:rPr lang="hu-HU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Tanulmányi Bizottsági ülés</a:t>
          </a:r>
          <a:endParaRPr lang="en-US" b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0CE26-89AB-4952-9674-50986E651050}" type="parTrans" cxnId="{AA4A5FE8-C899-4B10-A94F-C0C36100A061}">
      <dgm:prSet/>
      <dgm:spPr/>
      <dgm:t>
        <a:bodyPr/>
        <a:lstStyle/>
        <a:p>
          <a:endParaRPr lang="en-US"/>
        </a:p>
      </dgm:t>
    </dgm:pt>
    <dgm:pt modelId="{DCBE222A-D868-4DA1-BC28-10B2E017F55F}" type="sibTrans" cxnId="{AA4A5FE8-C899-4B10-A94F-C0C36100A061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857C7954-4C4B-4B57-9D18-4C0C4C0B49D0}">
      <dgm:prSet/>
      <dgm:spPr>
        <a:solidFill>
          <a:schemeClr val="bg1"/>
        </a:solidFill>
      </dgm:spPr>
      <dgm:t>
        <a:bodyPr/>
        <a:lstStyle/>
        <a:p>
          <a:r>
            <a:rPr lang="hu-HU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Határozatok feltöltése a Neptun felületére</a:t>
          </a:r>
          <a:endParaRPr lang="en-US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8FDB0-8114-4462-9073-1DF83CAC213B}" type="parTrans" cxnId="{84D7CFDD-BEB4-4421-814B-A15C3F7A1E48}">
      <dgm:prSet/>
      <dgm:spPr/>
      <dgm:t>
        <a:bodyPr/>
        <a:lstStyle/>
        <a:p>
          <a:endParaRPr lang="en-US"/>
        </a:p>
      </dgm:t>
    </dgm:pt>
    <dgm:pt modelId="{E38E9319-1322-47E1-9BE4-662ABE2204BB}" type="sibTrans" cxnId="{84D7CFDD-BEB4-4421-814B-A15C3F7A1E48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C11FD86D-E5AC-44C4-A8DF-C0E78F3A1DFB}">
      <dgm:prSet/>
      <dgm:spPr>
        <a:solidFill>
          <a:schemeClr val="bg1"/>
        </a:solidFill>
      </dgm:spPr>
      <dgm:t>
        <a:bodyPr/>
        <a:lstStyle/>
        <a:p>
          <a:r>
            <a:rPr lang="hu-HU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határozatban foglaltak bejegyzése a Neptunban</a:t>
          </a:r>
          <a:br>
            <a:rPr lang="hu-HU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u-HU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félév szorgalmi időszakának a végéig: 2026. május 23.</a:t>
          </a:r>
          <a:endParaRPr lang="en-US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C7E38-FC41-46D3-A0D7-CFA5322A9A75}" type="parTrans" cxnId="{56A127E8-F3DB-4AB1-B228-606FB64AF3C9}">
      <dgm:prSet/>
      <dgm:spPr/>
      <dgm:t>
        <a:bodyPr/>
        <a:lstStyle/>
        <a:p>
          <a:endParaRPr lang="en-US"/>
        </a:p>
      </dgm:t>
    </dgm:pt>
    <dgm:pt modelId="{3643B9AA-5CEC-4F27-8D4B-B3FF686C7EE5}" type="sibTrans" cxnId="{56A127E8-F3DB-4AB1-B228-606FB64AF3C9}">
      <dgm:prSet/>
      <dgm:spPr/>
      <dgm:t>
        <a:bodyPr/>
        <a:lstStyle/>
        <a:p>
          <a:endParaRPr lang="en-US"/>
        </a:p>
      </dgm:t>
    </dgm:pt>
    <dgm:pt modelId="{2731F7CB-C33F-46AB-99D4-65F2797A382A}" type="pres">
      <dgm:prSet presAssocID="{26EEF0E7-FF1E-4148-9065-B762B789C113}" presName="outerComposite" presStyleCnt="0">
        <dgm:presLayoutVars>
          <dgm:chMax val="5"/>
          <dgm:dir/>
          <dgm:resizeHandles val="exact"/>
        </dgm:presLayoutVars>
      </dgm:prSet>
      <dgm:spPr/>
    </dgm:pt>
    <dgm:pt modelId="{0D2BD888-CB7B-4AC1-9910-0FC4E563444C}" type="pres">
      <dgm:prSet presAssocID="{26EEF0E7-FF1E-4148-9065-B762B789C113}" presName="dummyMaxCanvas" presStyleCnt="0">
        <dgm:presLayoutVars/>
      </dgm:prSet>
      <dgm:spPr/>
    </dgm:pt>
    <dgm:pt modelId="{8ACBCBD1-B3BB-4FEA-AED4-0AAC8CD68570}" type="pres">
      <dgm:prSet presAssocID="{26EEF0E7-FF1E-4148-9065-B762B789C113}" presName="FiveNodes_1" presStyleLbl="node1" presStyleIdx="0" presStyleCnt="5">
        <dgm:presLayoutVars>
          <dgm:bulletEnabled val="1"/>
        </dgm:presLayoutVars>
      </dgm:prSet>
      <dgm:spPr/>
    </dgm:pt>
    <dgm:pt modelId="{26C81859-2061-4B38-90F8-32E0A2B10A5F}" type="pres">
      <dgm:prSet presAssocID="{26EEF0E7-FF1E-4148-9065-B762B789C113}" presName="FiveNodes_2" presStyleLbl="node1" presStyleIdx="1" presStyleCnt="5">
        <dgm:presLayoutVars>
          <dgm:bulletEnabled val="1"/>
        </dgm:presLayoutVars>
      </dgm:prSet>
      <dgm:spPr/>
    </dgm:pt>
    <dgm:pt modelId="{53F64120-DDD5-41D5-A1D0-2A5E8C81C44B}" type="pres">
      <dgm:prSet presAssocID="{26EEF0E7-FF1E-4148-9065-B762B789C113}" presName="FiveNodes_3" presStyleLbl="node1" presStyleIdx="2" presStyleCnt="5">
        <dgm:presLayoutVars>
          <dgm:bulletEnabled val="1"/>
        </dgm:presLayoutVars>
      </dgm:prSet>
      <dgm:spPr/>
    </dgm:pt>
    <dgm:pt modelId="{CBC7849E-BB93-4A01-9294-C7FB9DC2821F}" type="pres">
      <dgm:prSet presAssocID="{26EEF0E7-FF1E-4148-9065-B762B789C113}" presName="FiveNodes_4" presStyleLbl="node1" presStyleIdx="3" presStyleCnt="5">
        <dgm:presLayoutVars>
          <dgm:bulletEnabled val="1"/>
        </dgm:presLayoutVars>
      </dgm:prSet>
      <dgm:spPr/>
    </dgm:pt>
    <dgm:pt modelId="{9A80E860-7D99-4B3A-BEAA-6B0B640E6049}" type="pres">
      <dgm:prSet presAssocID="{26EEF0E7-FF1E-4148-9065-B762B789C113}" presName="FiveNodes_5" presStyleLbl="node1" presStyleIdx="4" presStyleCnt="5">
        <dgm:presLayoutVars>
          <dgm:bulletEnabled val="1"/>
        </dgm:presLayoutVars>
      </dgm:prSet>
      <dgm:spPr/>
    </dgm:pt>
    <dgm:pt modelId="{E3D66D52-751D-4992-8DEE-10F72EA792FB}" type="pres">
      <dgm:prSet presAssocID="{26EEF0E7-FF1E-4148-9065-B762B789C113}" presName="FiveConn_1-2" presStyleLbl="fgAccFollowNode1" presStyleIdx="0" presStyleCnt="4">
        <dgm:presLayoutVars>
          <dgm:bulletEnabled val="1"/>
        </dgm:presLayoutVars>
      </dgm:prSet>
      <dgm:spPr/>
    </dgm:pt>
    <dgm:pt modelId="{3076C9E2-05C0-4C92-A645-D0AD0FC5979C}" type="pres">
      <dgm:prSet presAssocID="{26EEF0E7-FF1E-4148-9065-B762B789C113}" presName="FiveConn_2-3" presStyleLbl="fgAccFollowNode1" presStyleIdx="1" presStyleCnt="4">
        <dgm:presLayoutVars>
          <dgm:bulletEnabled val="1"/>
        </dgm:presLayoutVars>
      </dgm:prSet>
      <dgm:spPr/>
    </dgm:pt>
    <dgm:pt modelId="{81A05974-A3B9-45F7-8793-A1C64665DDDC}" type="pres">
      <dgm:prSet presAssocID="{26EEF0E7-FF1E-4148-9065-B762B789C113}" presName="FiveConn_3-4" presStyleLbl="fgAccFollowNode1" presStyleIdx="2" presStyleCnt="4">
        <dgm:presLayoutVars>
          <dgm:bulletEnabled val="1"/>
        </dgm:presLayoutVars>
      </dgm:prSet>
      <dgm:spPr/>
    </dgm:pt>
    <dgm:pt modelId="{9CAB97BF-2995-4427-9F17-7D6D1D4C192D}" type="pres">
      <dgm:prSet presAssocID="{26EEF0E7-FF1E-4148-9065-B762B789C113}" presName="FiveConn_4-5" presStyleLbl="fgAccFollowNode1" presStyleIdx="3" presStyleCnt="4">
        <dgm:presLayoutVars>
          <dgm:bulletEnabled val="1"/>
        </dgm:presLayoutVars>
      </dgm:prSet>
      <dgm:spPr/>
    </dgm:pt>
    <dgm:pt modelId="{36373619-E3F7-4B2F-9BEC-F46756527368}" type="pres">
      <dgm:prSet presAssocID="{26EEF0E7-FF1E-4148-9065-B762B789C113}" presName="FiveNodes_1_text" presStyleLbl="node1" presStyleIdx="4" presStyleCnt="5">
        <dgm:presLayoutVars>
          <dgm:bulletEnabled val="1"/>
        </dgm:presLayoutVars>
      </dgm:prSet>
      <dgm:spPr/>
    </dgm:pt>
    <dgm:pt modelId="{410A4F6F-C46C-4E72-85FC-CD5D37A732AE}" type="pres">
      <dgm:prSet presAssocID="{26EEF0E7-FF1E-4148-9065-B762B789C113}" presName="FiveNodes_2_text" presStyleLbl="node1" presStyleIdx="4" presStyleCnt="5">
        <dgm:presLayoutVars>
          <dgm:bulletEnabled val="1"/>
        </dgm:presLayoutVars>
      </dgm:prSet>
      <dgm:spPr/>
    </dgm:pt>
    <dgm:pt modelId="{A2B19D92-FA40-41DA-BDDB-5DBD959754F3}" type="pres">
      <dgm:prSet presAssocID="{26EEF0E7-FF1E-4148-9065-B762B789C113}" presName="FiveNodes_3_text" presStyleLbl="node1" presStyleIdx="4" presStyleCnt="5">
        <dgm:presLayoutVars>
          <dgm:bulletEnabled val="1"/>
        </dgm:presLayoutVars>
      </dgm:prSet>
      <dgm:spPr/>
    </dgm:pt>
    <dgm:pt modelId="{D817952C-D2D6-4B6D-AF93-1F6522F4AEA0}" type="pres">
      <dgm:prSet presAssocID="{26EEF0E7-FF1E-4148-9065-B762B789C113}" presName="FiveNodes_4_text" presStyleLbl="node1" presStyleIdx="4" presStyleCnt="5">
        <dgm:presLayoutVars>
          <dgm:bulletEnabled val="1"/>
        </dgm:presLayoutVars>
      </dgm:prSet>
      <dgm:spPr/>
    </dgm:pt>
    <dgm:pt modelId="{AF28BE11-84EE-47F1-B3FF-D724494EA774}" type="pres">
      <dgm:prSet presAssocID="{26EEF0E7-FF1E-4148-9065-B762B789C11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484580A-BCBA-4A7C-8E3C-11D4F74B8CC2}" type="presOf" srcId="{1F14270E-9FCA-4936-9181-4A88BAB19AC4}" destId="{A2B19D92-FA40-41DA-BDDB-5DBD959754F3}" srcOrd="1" destOrd="0" presId="urn:microsoft.com/office/officeart/2005/8/layout/vProcess5"/>
    <dgm:cxn modelId="{47D46E15-209B-4637-90A5-042840724010}" srcId="{26EEF0E7-FF1E-4148-9065-B762B789C113}" destId="{BDD02B15-2EAD-4293-BFE6-2BF0EE73143D}" srcOrd="0" destOrd="0" parTransId="{313657B8-2715-49D7-8CB3-0A85675ED0D1}" sibTransId="{F5C025B3-458E-48FB-9D88-DF0260F73301}"/>
    <dgm:cxn modelId="{7F96DD28-AE97-4335-B7C4-220DFDC4AC8B}" type="presOf" srcId="{C11FD86D-E5AC-44C4-A8DF-C0E78F3A1DFB}" destId="{AF28BE11-84EE-47F1-B3FF-D724494EA774}" srcOrd="1" destOrd="0" presId="urn:microsoft.com/office/officeart/2005/8/layout/vProcess5"/>
    <dgm:cxn modelId="{C9666329-0DA6-4369-B7DE-02C7A55882D2}" type="presOf" srcId="{78D81AD8-F58C-44DC-81A2-0DB918222819}" destId="{3076C9E2-05C0-4C92-A645-D0AD0FC5979C}" srcOrd="0" destOrd="0" presId="urn:microsoft.com/office/officeart/2005/8/layout/vProcess5"/>
    <dgm:cxn modelId="{377F895D-4A40-4E3E-B5D6-E3B4AC85A502}" type="presOf" srcId="{26EEF0E7-FF1E-4148-9065-B762B789C113}" destId="{2731F7CB-C33F-46AB-99D4-65F2797A382A}" srcOrd="0" destOrd="0" presId="urn:microsoft.com/office/officeart/2005/8/layout/vProcess5"/>
    <dgm:cxn modelId="{EA78AA44-F0EC-4D97-A85D-968008385A0C}" type="presOf" srcId="{857C7954-4C4B-4B57-9D18-4C0C4C0B49D0}" destId="{D817952C-D2D6-4B6D-AF93-1F6522F4AEA0}" srcOrd="1" destOrd="0" presId="urn:microsoft.com/office/officeart/2005/8/layout/vProcess5"/>
    <dgm:cxn modelId="{44E2F675-8188-4DD1-8812-E456367DE041}" type="presOf" srcId="{BDD02B15-2EAD-4293-BFE6-2BF0EE73143D}" destId="{36373619-E3F7-4B2F-9BEC-F46756527368}" srcOrd="1" destOrd="0" presId="urn:microsoft.com/office/officeart/2005/8/layout/vProcess5"/>
    <dgm:cxn modelId="{50A09C58-9900-4412-A686-E6583302F52A}" type="presOf" srcId="{1F14270E-9FCA-4936-9181-4A88BAB19AC4}" destId="{53F64120-DDD5-41D5-A1D0-2A5E8C81C44B}" srcOrd="0" destOrd="0" presId="urn:microsoft.com/office/officeart/2005/8/layout/vProcess5"/>
    <dgm:cxn modelId="{027BC593-EF4F-4645-9D79-F83E8C61A211}" type="presOf" srcId="{3CC10AE2-C2D6-4F97-824E-8D20EBEA3001}" destId="{410A4F6F-C46C-4E72-85FC-CD5D37A732AE}" srcOrd="1" destOrd="0" presId="urn:microsoft.com/office/officeart/2005/8/layout/vProcess5"/>
    <dgm:cxn modelId="{887B6896-900E-4005-BAA3-9CA17085F4EA}" type="presOf" srcId="{857C7954-4C4B-4B57-9D18-4C0C4C0B49D0}" destId="{CBC7849E-BB93-4A01-9294-C7FB9DC2821F}" srcOrd="0" destOrd="0" presId="urn:microsoft.com/office/officeart/2005/8/layout/vProcess5"/>
    <dgm:cxn modelId="{F586DA9B-5B2A-4721-80E8-C721F9FB678F}" type="presOf" srcId="{F5C025B3-458E-48FB-9D88-DF0260F73301}" destId="{E3D66D52-751D-4992-8DEE-10F72EA792FB}" srcOrd="0" destOrd="0" presId="urn:microsoft.com/office/officeart/2005/8/layout/vProcess5"/>
    <dgm:cxn modelId="{5DC6C7A7-B47F-49E1-8E7E-4CBAC66B4339}" type="presOf" srcId="{E38E9319-1322-47E1-9BE4-662ABE2204BB}" destId="{9CAB97BF-2995-4427-9F17-7D6D1D4C192D}" srcOrd="0" destOrd="0" presId="urn:microsoft.com/office/officeart/2005/8/layout/vProcess5"/>
    <dgm:cxn modelId="{4BFD36AF-10EF-4EAF-9CF8-0A9A553F3590}" type="presOf" srcId="{BDD02B15-2EAD-4293-BFE6-2BF0EE73143D}" destId="{8ACBCBD1-B3BB-4FEA-AED4-0AAC8CD68570}" srcOrd="0" destOrd="0" presId="urn:microsoft.com/office/officeart/2005/8/layout/vProcess5"/>
    <dgm:cxn modelId="{EF3383CE-59C8-4221-925A-F00B665A9EE6}" type="presOf" srcId="{C11FD86D-E5AC-44C4-A8DF-C0E78F3A1DFB}" destId="{9A80E860-7D99-4B3A-BEAA-6B0B640E6049}" srcOrd="0" destOrd="0" presId="urn:microsoft.com/office/officeart/2005/8/layout/vProcess5"/>
    <dgm:cxn modelId="{84D7CFDD-BEB4-4421-814B-A15C3F7A1E48}" srcId="{26EEF0E7-FF1E-4148-9065-B762B789C113}" destId="{857C7954-4C4B-4B57-9D18-4C0C4C0B49D0}" srcOrd="3" destOrd="0" parTransId="{B468FDB0-8114-4462-9073-1DF83CAC213B}" sibTransId="{E38E9319-1322-47E1-9BE4-662ABE2204BB}"/>
    <dgm:cxn modelId="{7F5821E0-16F8-4657-8DD3-244547AE9C45}" type="presOf" srcId="{DCBE222A-D868-4DA1-BC28-10B2E017F55F}" destId="{81A05974-A3B9-45F7-8793-A1C64665DDDC}" srcOrd="0" destOrd="0" presId="urn:microsoft.com/office/officeart/2005/8/layout/vProcess5"/>
    <dgm:cxn modelId="{56A127E8-F3DB-4AB1-B228-606FB64AF3C9}" srcId="{26EEF0E7-FF1E-4148-9065-B762B789C113}" destId="{C11FD86D-E5AC-44C4-A8DF-C0E78F3A1DFB}" srcOrd="4" destOrd="0" parTransId="{7D6C7E38-FC41-46D3-A0D7-CFA5322A9A75}" sibTransId="{3643B9AA-5CEC-4F27-8D4B-B3FF686C7EE5}"/>
    <dgm:cxn modelId="{AA4A5FE8-C899-4B10-A94F-C0C36100A061}" srcId="{26EEF0E7-FF1E-4148-9065-B762B789C113}" destId="{1F14270E-9FCA-4936-9181-4A88BAB19AC4}" srcOrd="2" destOrd="0" parTransId="{F620CE26-89AB-4952-9674-50986E651050}" sibTransId="{DCBE222A-D868-4DA1-BC28-10B2E017F55F}"/>
    <dgm:cxn modelId="{FB33F7EC-5DA9-4E7F-B8E6-0DCCEABA417D}" srcId="{26EEF0E7-FF1E-4148-9065-B762B789C113}" destId="{3CC10AE2-C2D6-4F97-824E-8D20EBEA3001}" srcOrd="1" destOrd="0" parTransId="{6F857FE8-7C9C-43CB-BC22-6B35E04FFECB}" sibTransId="{78D81AD8-F58C-44DC-81A2-0DB918222819}"/>
    <dgm:cxn modelId="{12D1EEFB-4335-42F4-AD58-D3989547A3F3}" type="presOf" srcId="{3CC10AE2-C2D6-4F97-824E-8D20EBEA3001}" destId="{26C81859-2061-4B38-90F8-32E0A2B10A5F}" srcOrd="0" destOrd="0" presId="urn:microsoft.com/office/officeart/2005/8/layout/vProcess5"/>
    <dgm:cxn modelId="{C6876BC8-486C-49F5-AA72-821EEC4C83E8}" type="presParOf" srcId="{2731F7CB-C33F-46AB-99D4-65F2797A382A}" destId="{0D2BD888-CB7B-4AC1-9910-0FC4E563444C}" srcOrd="0" destOrd="0" presId="urn:microsoft.com/office/officeart/2005/8/layout/vProcess5"/>
    <dgm:cxn modelId="{1DFA2899-4219-4CDB-AA46-015959CDCBCF}" type="presParOf" srcId="{2731F7CB-C33F-46AB-99D4-65F2797A382A}" destId="{8ACBCBD1-B3BB-4FEA-AED4-0AAC8CD68570}" srcOrd="1" destOrd="0" presId="urn:microsoft.com/office/officeart/2005/8/layout/vProcess5"/>
    <dgm:cxn modelId="{DB7CA66C-7A0A-444C-B44F-B03932E178C3}" type="presParOf" srcId="{2731F7CB-C33F-46AB-99D4-65F2797A382A}" destId="{26C81859-2061-4B38-90F8-32E0A2B10A5F}" srcOrd="2" destOrd="0" presId="urn:microsoft.com/office/officeart/2005/8/layout/vProcess5"/>
    <dgm:cxn modelId="{42D434FC-ED03-454A-BEFB-CBE4E8AEE7BA}" type="presParOf" srcId="{2731F7CB-C33F-46AB-99D4-65F2797A382A}" destId="{53F64120-DDD5-41D5-A1D0-2A5E8C81C44B}" srcOrd="3" destOrd="0" presId="urn:microsoft.com/office/officeart/2005/8/layout/vProcess5"/>
    <dgm:cxn modelId="{A49890CC-21DB-4713-BD21-A04BE4FFAFDE}" type="presParOf" srcId="{2731F7CB-C33F-46AB-99D4-65F2797A382A}" destId="{CBC7849E-BB93-4A01-9294-C7FB9DC2821F}" srcOrd="4" destOrd="0" presId="urn:microsoft.com/office/officeart/2005/8/layout/vProcess5"/>
    <dgm:cxn modelId="{6B668561-6847-4BAD-ADDF-B28C3CC2B4B3}" type="presParOf" srcId="{2731F7CB-C33F-46AB-99D4-65F2797A382A}" destId="{9A80E860-7D99-4B3A-BEAA-6B0B640E6049}" srcOrd="5" destOrd="0" presId="urn:microsoft.com/office/officeart/2005/8/layout/vProcess5"/>
    <dgm:cxn modelId="{FBE7B044-E278-42F8-A04A-8E3FB89F5D15}" type="presParOf" srcId="{2731F7CB-C33F-46AB-99D4-65F2797A382A}" destId="{E3D66D52-751D-4992-8DEE-10F72EA792FB}" srcOrd="6" destOrd="0" presId="urn:microsoft.com/office/officeart/2005/8/layout/vProcess5"/>
    <dgm:cxn modelId="{6101A7C2-0911-40C4-A6B7-3E300697C2EA}" type="presParOf" srcId="{2731F7CB-C33F-46AB-99D4-65F2797A382A}" destId="{3076C9E2-05C0-4C92-A645-D0AD0FC5979C}" srcOrd="7" destOrd="0" presId="urn:microsoft.com/office/officeart/2005/8/layout/vProcess5"/>
    <dgm:cxn modelId="{BA1A4DF4-4E49-4449-B498-0D4BAF0E5436}" type="presParOf" srcId="{2731F7CB-C33F-46AB-99D4-65F2797A382A}" destId="{81A05974-A3B9-45F7-8793-A1C64665DDDC}" srcOrd="8" destOrd="0" presId="urn:microsoft.com/office/officeart/2005/8/layout/vProcess5"/>
    <dgm:cxn modelId="{93AD8B5C-B67C-44D4-BCA4-0F8DBC2D7387}" type="presParOf" srcId="{2731F7CB-C33F-46AB-99D4-65F2797A382A}" destId="{9CAB97BF-2995-4427-9F17-7D6D1D4C192D}" srcOrd="9" destOrd="0" presId="urn:microsoft.com/office/officeart/2005/8/layout/vProcess5"/>
    <dgm:cxn modelId="{24BD6898-AAA2-4380-B196-82DE058B2BAB}" type="presParOf" srcId="{2731F7CB-C33F-46AB-99D4-65F2797A382A}" destId="{36373619-E3F7-4B2F-9BEC-F46756527368}" srcOrd="10" destOrd="0" presId="urn:microsoft.com/office/officeart/2005/8/layout/vProcess5"/>
    <dgm:cxn modelId="{89BB37C2-E3B6-4B58-862C-A6D4BAD57288}" type="presParOf" srcId="{2731F7CB-C33F-46AB-99D4-65F2797A382A}" destId="{410A4F6F-C46C-4E72-85FC-CD5D37A732AE}" srcOrd="11" destOrd="0" presId="urn:microsoft.com/office/officeart/2005/8/layout/vProcess5"/>
    <dgm:cxn modelId="{4E20B983-9882-4E99-AF55-2CD338D2523D}" type="presParOf" srcId="{2731F7CB-C33F-46AB-99D4-65F2797A382A}" destId="{A2B19D92-FA40-41DA-BDDB-5DBD959754F3}" srcOrd="12" destOrd="0" presId="urn:microsoft.com/office/officeart/2005/8/layout/vProcess5"/>
    <dgm:cxn modelId="{15981100-DBEA-4125-83C2-D53E50A52623}" type="presParOf" srcId="{2731F7CB-C33F-46AB-99D4-65F2797A382A}" destId="{D817952C-D2D6-4B6D-AF93-1F6522F4AEA0}" srcOrd="13" destOrd="0" presId="urn:microsoft.com/office/officeart/2005/8/layout/vProcess5"/>
    <dgm:cxn modelId="{23920179-F7C9-4C1F-AA2E-21C2CA6F09D1}" type="presParOf" srcId="{2731F7CB-C33F-46AB-99D4-65F2797A382A}" destId="{AF28BE11-84EE-47F1-B3FF-D724494EA77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BCBD1-B3BB-4FEA-AED4-0AAC8CD68570}">
      <dsp:nvSpPr>
        <dsp:cNvPr id="0" name=""/>
        <dsp:cNvSpPr/>
      </dsp:nvSpPr>
      <dsp:spPr>
        <a:xfrm>
          <a:off x="0" y="0"/>
          <a:ext cx="8112361" cy="6570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Kérelmek beérkezése </a:t>
          </a:r>
          <a:br>
            <a:rPr lang="hu-HU" sz="1700" u="none" kern="1200" dirty="0">
              <a:solidFill>
                <a:schemeClr val="tx1"/>
              </a:solidFill>
            </a:rPr>
          </a:br>
          <a:r>
            <a:rPr lang="hu-HU" sz="17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 előző oldalon feltüntetett határidőkig</a:t>
          </a:r>
          <a:endParaRPr lang="en-US" sz="170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44" y="19244"/>
        <a:ext cx="7326504" cy="618539"/>
      </dsp:txXfrm>
    </dsp:sp>
    <dsp:sp modelId="{26C81859-2061-4B38-90F8-32E0A2B10A5F}">
      <dsp:nvSpPr>
        <dsp:cNvPr id="0" name=""/>
        <dsp:cNvSpPr/>
      </dsp:nvSpPr>
      <dsp:spPr>
        <a:xfrm>
          <a:off x="605793" y="748281"/>
          <a:ext cx="8112361" cy="6570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Kérelmek feldolgozása, hiánypótlás a TVSZ 12. § alapján</a:t>
          </a:r>
          <a:endParaRPr lang="en-US" sz="1800" b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037" y="767525"/>
        <a:ext cx="7041012" cy="618539"/>
      </dsp:txXfrm>
    </dsp:sp>
    <dsp:sp modelId="{53F64120-DDD5-41D5-A1D0-2A5E8C81C44B}">
      <dsp:nvSpPr>
        <dsp:cNvPr id="0" name=""/>
        <dsp:cNvSpPr/>
      </dsp:nvSpPr>
      <dsp:spPr>
        <a:xfrm>
          <a:off x="1211586" y="1496563"/>
          <a:ext cx="8112361" cy="6570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Tanulmányi Bizottsági ülés</a:t>
          </a:r>
          <a:endParaRPr lang="en-US" sz="1800" b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0830" y="1515807"/>
        <a:ext cx="7041012" cy="618539"/>
      </dsp:txXfrm>
    </dsp:sp>
    <dsp:sp modelId="{CBC7849E-BB93-4A01-9294-C7FB9DC2821F}">
      <dsp:nvSpPr>
        <dsp:cNvPr id="0" name=""/>
        <dsp:cNvSpPr/>
      </dsp:nvSpPr>
      <dsp:spPr>
        <a:xfrm>
          <a:off x="1817379" y="2244845"/>
          <a:ext cx="8112361" cy="6570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Határozatok feltöltése a Neptun felületére</a:t>
          </a:r>
          <a:endParaRPr lang="en-US" sz="180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6623" y="2264089"/>
        <a:ext cx="7041012" cy="618539"/>
      </dsp:txXfrm>
    </dsp:sp>
    <dsp:sp modelId="{9A80E860-7D99-4B3A-BEAA-6B0B640E6049}">
      <dsp:nvSpPr>
        <dsp:cNvPr id="0" name=""/>
        <dsp:cNvSpPr/>
      </dsp:nvSpPr>
      <dsp:spPr>
        <a:xfrm>
          <a:off x="2423173" y="2993127"/>
          <a:ext cx="8112361" cy="6570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határozatban foglaltak bejegyzése a Neptunban</a:t>
          </a:r>
          <a:br>
            <a:rPr lang="hu-HU" sz="18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u-HU" sz="18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félév szorgalmi időszakának a végéig: 2026. május 23.</a:t>
          </a:r>
          <a:endParaRPr lang="en-US" sz="180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2417" y="3012371"/>
        <a:ext cx="7041012" cy="618539"/>
      </dsp:txXfrm>
    </dsp:sp>
    <dsp:sp modelId="{E3D66D52-751D-4992-8DEE-10F72EA792FB}">
      <dsp:nvSpPr>
        <dsp:cNvPr id="0" name=""/>
        <dsp:cNvSpPr/>
      </dsp:nvSpPr>
      <dsp:spPr>
        <a:xfrm>
          <a:off x="7685293" y="479995"/>
          <a:ext cx="427068" cy="42706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781383" y="479995"/>
        <a:ext cx="234888" cy="321369"/>
      </dsp:txXfrm>
    </dsp:sp>
    <dsp:sp modelId="{3076C9E2-05C0-4C92-A645-D0AD0FC5979C}">
      <dsp:nvSpPr>
        <dsp:cNvPr id="0" name=""/>
        <dsp:cNvSpPr/>
      </dsp:nvSpPr>
      <dsp:spPr>
        <a:xfrm>
          <a:off x="8291087" y="1228277"/>
          <a:ext cx="427068" cy="42706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387177" y="1228277"/>
        <a:ext cx="234888" cy="321369"/>
      </dsp:txXfrm>
    </dsp:sp>
    <dsp:sp modelId="{81A05974-A3B9-45F7-8793-A1C64665DDDC}">
      <dsp:nvSpPr>
        <dsp:cNvPr id="0" name=""/>
        <dsp:cNvSpPr/>
      </dsp:nvSpPr>
      <dsp:spPr>
        <a:xfrm>
          <a:off x="8896880" y="1965608"/>
          <a:ext cx="427068" cy="42706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992970" y="1965608"/>
        <a:ext cx="234888" cy="321369"/>
      </dsp:txXfrm>
    </dsp:sp>
    <dsp:sp modelId="{9CAB97BF-2995-4427-9F17-7D6D1D4C192D}">
      <dsp:nvSpPr>
        <dsp:cNvPr id="0" name=""/>
        <dsp:cNvSpPr/>
      </dsp:nvSpPr>
      <dsp:spPr>
        <a:xfrm>
          <a:off x="9502673" y="2721190"/>
          <a:ext cx="427068" cy="42706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598763" y="2721190"/>
        <a:ext cx="234888" cy="321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0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1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8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69" r:id="rId6"/>
    <p:sldLayoutId id="2147483865" r:id="rId7"/>
    <p:sldLayoutId id="2147483866" r:id="rId8"/>
    <p:sldLayoutId id="2147483867" r:id="rId9"/>
    <p:sldLayoutId id="2147483868" r:id="rId10"/>
    <p:sldLayoutId id="21474838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K&#233;relemnyomtatv&#225;nyok,%20t&#225;j&#233;koztat&#243;k/&#218;j,%20rekre&#225;ci&#243;s%20nyomtatv&#225;nyok/KRE_GESZK_felevutolagos_AKTIVALAS_2024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K&#233;relemnyomtatv&#225;nyok,%20t&#225;j&#233;koztat&#243;k/&#218;j,%20rekre&#225;ci&#243;s%20nyomtatv&#225;nyok/KRE_GESZK_felevutolagos_PASSZIVALAS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K&#233;relemnyomtatv&#225;nyok,%20t&#225;j&#233;koztat&#243;k/&#218;j,%20rekre&#225;ci&#243;s%20nyomtatv&#225;nyok/KRE_GESZK_Hallgatoijogviszony_megszunetetes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K&#233;relemnyomtatv&#225;nyok,%20t&#225;j&#233;koztat&#243;k/&#218;j,%20rekre&#225;ci&#243;s%20nyomtatv&#225;nyok/KRE_GESZK_Utolagos_tantargyfelvetel_iranti_kerelem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K&#233;relemnyomtatv&#225;nyok,%20t&#225;j&#233;koztat&#243;k/&#218;j,%20rekre&#225;ci&#243;s%20nyomtatv&#225;nyok/KRE_GESZK_Vizsgakurzus_iranti_kerelem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K&#233;relemnyomtatv&#225;nyok,%20t&#225;j&#233;koztat&#243;k/&#218;j,%20rekre&#225;ci&#243;s%20nyomtatv&#225;nyok/KRE_GESZK_Parhuzamos_tantargyfelvetel_iranti_kerelem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K&#233;relemnyomtatv&#225;nyok,%20t&#225;j&#233;koztat&#243;k/&#218;j,%20rekre&#225;ci&#243;s%20nyomtatv&#225;nyok/KRE_GESZK_Kedvezmenyes_tanrend_iranti_kerelem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mailto:toth.eniko@kre.hu" TargetMode="External"/><Relationship Id="rId7" Type="http://schemas.openxmlformats.org/officeDocument/2006/relationships/image" Target="../media/image34.png"/><Relationship Id="rId2" Type="http://schemas.openxmlformats.org/officeDocument/2006/relationships/hyperlink" Target="K&#233;relemnyomtatv&#225;nyok,%20t&#225;j&#233;koztat&#243;k/&#218;j,%20rekre&#225;ci&#243;s%20nyomtatv&#225;nyok/KRE_GESZK_Szakdolgozat_tema-konzulensvaltas_iranti_kerelem_2024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n.zoltan@kre.hu" TargetMode="External"/><Relationship Id="rId5" Type="http://schemas.openxmlformats.org/officeDocument/2006/relationships/hyperlink" Target="mailto:kersak.viktoria@kre.hu" TargetMode="External"/><Relationship Id="rId4" Type="http://schemas.openxmlformats.org/officeDocument/2006/relationships/hyperlink" Target="mailto:bajko.andras.zsombor@kre.h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erveny.geszk@kre.hu" TargetMode="External"/><Relationship Id="rId2" Type="http://schemas.openxmlformats.org/officeDocument/2006/relationships/hyperlink" Target="K&#233;relemnyomtatv&#225;nyok,%20t&#225;j&#233;koztat&#243;k/&#218;j,%20rekre&#225;ci&#243;s%20nyomtatv&#225;nyok/KRE_GESZK_meltanyossag_2024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mailto:kerveny.geszk@kre.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szk.kre.hu/index.php/hallgatoinknak/kerelmek-nyomtatvanyok.html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portal.kre.hu/images/neptun/2023/KRE_GIF_NEPTUN_Gyujtoszamla_hasznalata_vegleges_20230802.pdf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K&#233;relemnyomtatv&#225;nyok,%20t&#225;j&#233;koztat&#243;k/&#218;j,%20rekre&#225;ci&#243;s%20nyomtatv&#225;nyok/KRE_GESZK_TB_egyeb_ugyintezes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e:///\\kre.hu\kre\BTK\Kozpont\Geszk\TO\BETTI\K&#233;relemnyomtatv&#225;nyok\GESZK\KRE_GESZK_atjelentkezesikerelem_2024_20240603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K&#233;relemnyomtatv&#225;nyok,%20t&#225;j&#233;koztat&#243;k/&#218;j,%20rekre&#225;ci&#243;s%20nyomtatv&#225;nyok/KRE_GESZK_munkarend_szak_kepzesihely_valtas_2024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eszk.kre.hu/images/nyomtatvanyok/kerelmek/2025/KERELEM-VENDEGHALLGATOI-JOGVISZONY-LETESITESERE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2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képen diagram látható&#10;&#10;Automatikusan generált leírás">
            <a:extLst>
              <a:ext uri="{FF2B5EF4-FFF2-40B4-BE49-F238E27FC236}">
                <a16:creationId xmlns:a16="http://schemas.microsoft.com/office/drawing/2014/main" id="{67F51E94-530C-75CA-EE23-21DF396A4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8567" b="12762"/>
          <a:stretch/>
        </p:blipFill>
        <p:spPr>
          <a:xfrm>
            <a:off x="-155566" y="-1976"/>
            <a:ext cx="12347566" cy="6858000"/>
          </a:xfrm>
          <a:prstGeom prst="rect">
            <a:avLst/>
          </a:prstGeom>
        </p:spPr>
      </p:pic>
      <p:sp useBgFill="1">
        <p:nvSpPr>
          <p:cNvPr id="48" name="Freeform: Shape 34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8DF613F-AE35-AA30-F1A1-8DF5F44E7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90" y="1826096"/>
            <a:ext cx="3193860" cy="2142699"/>
          </a:xfrm>
        </p:spPr>
        <p:txBody>
          <a:bodyPr anchor="b">
            <a:normAutofit/>
          </a:bodyPr>
          <a:lstStyle/>
          <a:p>
            <a:pPr algn="ctr"/>
            <a:r>
              <a:rPr lang="hu-HU" sz="3700" b="1" dirty="0">
                <a:solidFill>
                  <a:schemeClr val="tx1"/>
                </a:solidFill>
              </a:rPr>
              <a:t>Tanulmányi kérelmek tájékoztató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21D54D-4232-F9D7-5F7E-AE299A7A8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514" y="4196605"/>
            <a:ext cx="2906973" cy="948601"/>
          </a:xfrm>
        </p:spPr>
        <p:txBody>
          <a:bodyPr anchor="t">
            <a:normAutofit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Abadi" panose="020B0604020202020204" pitchFamily="34" charset="0"/>
              </a:rPr>
              <a:t>2025/2026/2 (tavaszi) félév</a:t>
            </a:r>
          </a:p>
        </p:txBody>
      </p:sp>
      <p:sp>
        <p:nvSpPr>
          <p:cNvPr id="49" name="Freeform: Shape 36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06AEB8B-0EF8-C480-B22D-DCB12411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80" y="6135300"/>
            <a:ext cx="4224894" cy="60965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5B8C992-B5C5-BCDA-682B-20868BFF0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804" y="5721617"/>
            <a:ext cx="7948142" cy="1134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95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A7025FF9-ECFB-5173-DB64-429D22DA68EE}"/>
              </a:ext>
            </a:extLst>
          </p:cNvPr>
          <p:cNvSpPr txBox="1"/>
          <p:nvPr/>
        </p:nvSpPr>
        <p:spPr>
          <a:xfrm>
            <a:off x="276071" y="107363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36.§ (5) „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Különösen indokolt esetben – utólagos beiratkozásra, bejelentésre a hallgató kérelmére a Tanulmányi Bizottság engedélyével – különeljárási díj megfizetése mellett – a nappali munkarendben a szorgalmi időszak első tanítási hetének, levelező munkarendben pedig a szorgalmi időszak második tanítási hetének utolsó munkanapjáig van lehetőség.”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3786E96-9805-5806-52BB-D9AC4AAB8AB3}"/>
              </a:ext>
            </a:extLst>
          </p:cNvPr>
          <p:cNvSpPr txBox="1"/>
          <p:nvPr/>
        </p:nvSpPr>
        <p:spPr>
          <a:xfrm>
            <a:off x="466725" y="260784"/>
            <a:ext cx="5682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félév utólagos aktiválása iránti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kumimoji="0" lang="hu-HU" sz="20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18D9BDAF-0AD1-9589-37B7-AB8CB4E26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171" y="377239"/>
            <a:ext cx="3896162" cy="550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9C9237F6-2181-367D-6EE7-B35C0EAC5E58}"/>
              </a:ext>
            </a:extLst>
          </p:cNvPr>
          <p:cNvSpPr txBox="1"/>
          <p:nvPr/>
        </p:nvSpPr>
        <p:spPr>
          <a:xfrm>
            <a:off x="9099006" y="5882685"/>
            <a:ext cx="804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</a:t>
            </a: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D63F3941-E32D-9C3E-3545-80A486C62DD0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2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6F68F119-F3D1-F926-492B-E4C8B10C400A}"/>
              </a:ext>
            </a:extLst>
          </p:cNvPr>
          <p:cNvSpPr txBox="1"/>
          <p:nvPr/>
        </p:nvSpPr>
        <p:spPr>
          <a:xfrm>
            <a:off x="361950" y="28423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félév utólagos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passziválása iránti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kumimoji="0" lang="hu-HU" sz="20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54F0294-6009-6881-A3A3-0E1CE32AAC93}"/>
              </a:ext>
            </a:extLst>
          </p:cNvPr>
          <p:cNvSpPr txBox="1"/>
          <p:nvPr/>
        </p:nvSpPr>
        <p:spPr>
          <a:xfrm>
            <a:off x="361950" y="776220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Hallgatónak a félév megkezdését követő egy hónapon belül benyújtott kérelme alapján a Tanulmányi Bizottság indok megjelölése nélkül engedélyezheti az aktív félév passzívvá nyilvánítását.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Amennyiben az őszi szemeszter szeptember 14-ét vagy a tavaszi szemeszter február 14-ét követően kezdődik, a Hallgató kérelmét indok megjelölése nélkül az őszi szemeszterben legkésőbb október 14-ig a tavaszi szemeszterben pedig legkésőbb március 14-ig nyújthatja be.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Abban az esetben, ha a Hallgató kérelmét a fenti határidőkön túl nyújtja be </a:t>
            </a:r>
            <a:r>
              <a:rPr lang="hu-HU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ÉS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nem áll fenn a </a:t>
            </a:r>
            <a:r>
              <a:rPr lang="hu-HU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TVsz-ben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meghatározott indokok egyike sem, a Hallgató kérelmét a Tanulmányi Bizottság elutasítja. </a:t>
            </a:r>
            <a:endParaRPr lang="hu-HU" sz="16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3AC688C-BA09-F857-1DB9-FC36B6392267}"/>
              </a:ext>
            </a:extLst>
          </p:cNvPr>
          <p:cNvSpPr txBox="1"/>
          <p:nvPr/>
        </p:nvSpPr>
        <p:spPr>
          <a:xfrm>
            <a:off x="361950" y="3915086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HTJSZ 73. § (1) </a:t>
            </a:r>
            <a:r>
              <a:rPr lang="hu-H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Amennyiben a Hallgató hallgatói jogviszonyának szünetelése iránti kérelmét a szorgalmi időszak harmadik hetének utolsó munkanapját követően terjeszti elő, úgy az aktív félév utólagos passzívvá nyilvánítása esetén a hallgató a már befizetett önköltséget nem igényelheti vissza, és nem kérheti annak átvitelét egy következő aktív félévre. Részletfizetési kedvezmény esetén a Hallgatónak akkor is meg kell fizetnie az önköltség további részletét/részleteit, ha az utólagos passzívvá nyilvánítás időpontjában az még nem volt esedékes.” </a:t>
            </a:r>
            <a:endParaRPr lang="hu-HU" sz="2800" dirty="0"/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736F71F7-C80E-5227-646F-E78FDAC1AD4D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02BDF0CE-486C-B6C8-34AD-605E909BE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2416" y="412273"/>
            <a:ext cx="2123309" cy="300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9CDD1BE-D64D-1D68-631B-A502FA87F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879" y="3488813"/>
            <a:ext cx="2120171" cy="300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6AF02D5-F29C-90C1-E833-90F2CB1235D0}"/>
              </a:ext>
            </a:extLst>
          </p:cNvPr>
          <p:cNvSpPr txBox="1"/>
          <p:nvPr/>
        </p:nvSpPr>
        <p:spPr>
          <a:xfrm>
            <a:off x="7384212" y="3429000"/>
            <a:ext cx="14757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8C150C4-0F12-2BE2-5113-8986DFFB795B}"/>
              </a:ext>
            </a:extLst>
          </p:cNvPr>
          <p:cNvSpPr txBox="1"/>
          <p:nvPr/>
        </p:nvSpPr>
        <p:spPr>
          <a:xfrm>
            <a:off x="10039372" y="6500409"/>
            <a:ext cx="14611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270680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4ABFE0F1-A6B4-B909-5551-3ACFD3994E88}"/>
              </a:ext>
            </a:extLst>
          </p:cNvPr>
          <p:cNvSpPr txBox="1"/>
          <p:nvPr/>
        </p:nvSpPr>
        <p:spPr>
          <a:xfrm>
            <a:off x="447675" y="33185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Hallgatói j</a:t>
            </a:r>
            <a:r>
              <a:rPr kumimoji="0" lang="hu-HU" sz="2000" b="1" i="0" strike="noStrike" kern="1200" cap="sm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ogviszony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megszüntetése iránti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kumimoji="0" lang="hu-HU" sz="20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7904391-F8E3-659A-4F85-CF0CDE8CA69A}"/>
              </a:ext>
            </a:extLst>
          </p:cNvPr>
          <p:cNvSpPr txBox="1"/>
          <p:nvPr/>
        </p:nvSpPr>
        <p:spPr>
          <a:xfrm>
            <a:off x="223388" y="1257922"/>
            <a:ext cx="6096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 § (1)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„Megszűnik a Hallgatói jogviszony, </a:t>
            </a:r>
            <a:r>
              <a:rPr lang="hu-H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 Hallgató bejelenti (kérelem formájában), hogy megszünteti a hallgatói jogviszonyát, a bejelentés napján.”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HTJSZ 69. § (1)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„Amennyiben a Hallgató a regisztrációs héten, vagy azt megelőzően jelenti be, hogy hallgatói jogviszonyát megszünteti, és a félévre megállapított önköltséget, illetve annak egy részét befizette, de azzal egyidejűleg, vagy legkésőbb a regisztrációs hét utolsó munkanapjáig nem kezdeményezte annak visszafizetését, úgy – a jelen Szabályzat 82. § szerinti beszámítást követően – az Egyetem a hallgatói jogviszonyt megszüntető határozatának megküldésével egyidejűleg kezdeményezi annak az Neptunban szereplő bankszámlára történő visszautalását.”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HTJSZ 69. § (2) „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 Hallgató a szorgalmi időszak harmadik hetének utolsó munkanapját követően jelenti be, hogy hallgatói jogviszonyát megszünteti, úgy a hallgatói jogviszony megszűntetése esetén a hallgató a már befizetett önköltséget nem igényelheti vissza. Részletfizetési kedvezmény esetén a hallgatónak akkor is meg kell fizetnie az önköltség további részletét/részleteit, ha az a hallgatói jogviszony megszüntetését kezdeményező kérelem benyújtásának időpontjában még nem volt esedékes. A jelen bekezdésben említett rendelkezés nem alkalmazható, ha a hallgató szülés, baleset, betegség vagy más váratlan esemény miatt kéri félévének utólagos szünetelését.”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98D1C27C-8E4D-F8D3-8003-65131FB83FF6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56D4A688-56DB-403B-C281-66529AE8B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274" y="261861"/>
            <a:ext cx="2252749" cy="319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7B569B4-1459-5AE5-57D1-04E35D9C4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833" y="3337406"/>
            <a:ext cx="2237779" cy="317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5685810-C0DF-16E8-1E44-D12DD61D861D}"/>
              </a:ext>
            </a:extLst>
          </p:cNvPr>
          <p:cNvSpPr txBox="1"/>
          <p:nvPr/>
        </p:nvSpPr>
        <p:spPr>
          <a:xfrm>
            <a:off x="7357453" y="3460106"/>
            <a:ext cx="1400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639C2B9-5060-5917-417B-202F23BFAE71}"/>
              </a:ext>
            </a:extLst>
          </p:cNvPr>
          <p:cNvSpPr txBox="1"/>
          <p:nvPr/>
        </p:nvSpPr>
        <p:spPr>
          <a:xfrm>
            <a:off x="10076485" y="6515052"/>
            <a:ext cx="1546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403282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5197CAA8-D963-B22C-6E67-9B943912119F}"/>
              </a:ext>
            </a:extLst>
          </p:cNvPr>
          <p:cNvSpPr txBox="1"/>
          <p:nvPr/>
        </p:nvSpPr>
        <p:spPr>
          <a:xfrm>
            <a:off x="265622" y="33203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Tantárgy (kurzus) utólagos felvétele/leadása iránti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2F720E2-4F60-A8B2-BC16-40027E0E40AF}"/>
              </a:ext>
            </a:extLst>
          </p:cNvPr>
          <p:cNvSpPr txBox="1"/>
          <p:nvPr/>
        </p:nvSpPr>
        <p:spPr>
          <a:xfrm>
            <a:off x="267060" y="1115563"/>
            <a:ext cx="609456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Adott tantárgy teljesítését lehetővé tevő kurzus meghirdetéséről a tantárgyért felelős oktatási szervezeti egység dönt.</a:t>
            </a: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46. § (3) „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Hallgatónak a kötelező kurzusokat a mintatanterv kínálatából kell kiválasztania. Csak azok a kurzusok vehetők fel, amelyet az oktatási szervezeti egység az adott félévre meghirdetett...”</a:t>
            </a: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TVsz</a:t>
            </a:r>
            <a:r>
              <a:rPr lang="hu-H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46. § (4) 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„A Hallgató csak akkor vehet föl egy kurzust, ha annak előfeltételeit teljesítette, illetve, ha a gyenge előfeltételként, valamint párhuzamosan elvégzendőként megjelölt tantárgy teljesítését lehetővé tevő kurzust fölvette. A hallgató a szorgalmi időszak második tanítási hetének utolsó munkanapjáig indokolt esetben kérheti a Tanulmányi Bizottságtól adott kurzusok erős előfeltétel alóli felmentésével gyenge előfeltételként történő párhuzamos felvételét.”</a:t>
            </a: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5CF376C8-CBDF-92E2-0806-067E126683B0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F4BD2E6C-6E03-505E-B89B-B50FFE958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393" y="334621"/>
            <a:ext cx="2366653" cy="335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6513C62-13DB-E62E-5575-B70CCE720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6714" y="3248603"/>
            <a:ext cx="2357433" cy="334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2EBD53C-8508-B37D-2F93-E4A3FB93E834}"/>
              </a:ext>
            </a:extLst>
          </p:cNvPr>
          <p:cNvSpPr txBox="1"/>
          <p:nvPr/>
        </p:nvSpPr>
        <p:spPr>
          <a:xfrm>
            <a:off x="7343383" y="3690965"/>
            <a:ext cx="14026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30E514C-FAC7-809D-6711-AD9606CD0E66}"/>
              </a:ext>
            </a:extLst>
          </p:cNvPr>
          <p:cNvSpPr txBox="1"/>
          <p:nvPr/>
        </p:nvSpPr>
        <p:spPr>
          <a:xfrm>
            <a:off x="9982528" y="6581001"/>
            <a:ext cx="1445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147696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800E2B2-F7DE-B9C3-0617-D2EE63818310}"/>
              </a:ext>
            </a:extLst>
          </p:cNvPr>
          <p:cNvSpPr txBox="1"/>
          <p:nvPr/>
        </p:nvSpPr>
        <p:spPr>
          <a:xfrm>
            <a:off x="329960" y="150702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Vizsgakurzus iránti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kumimoji="0" lang="hu-HU" sz="1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C83CA19-E516-301E-B71B-954FD10A65A2}"/>
              </a:ext>
            </a:extLst>
          </p:cNvPr>
          <p:cNvSpPr txBox="1"/>
          <p:nvPr/>
        </p:nvSpPr>
        <p:spPr>
          <a:xfrm>
            <a:off x="329960" y="693322"/>
            <a:ext cx="609456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Vizsgakurzus: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Tanórák megtartása nélkül meghirdetett vizsgalehetőség, azoknak a hallgatóknak, akik egy adott kurzust már egyszer felvettek, így a hozzátartozó tanórákon is részt vettek, de a kurzust nem teljesítették.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46. § (3)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„…A Hallgató az érintett oktatási szervezeti egység vezetőjéhez a regisztrációs időszak végégig benyújtott kérelmére az oktatási szervezeti egység vezetője indokolt esetben engedélyezheti elsősorban a kifutó kurzusok kontaktóra nélküli meghirdetését (vizsgakurzus). Nem hirdethetők meg vizsgakurzusként a tanítási- és terepgyakorlatok kurzusai.”</a:t>
            </a: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A7196388-4088-F6CD-225D-BA345D467FA3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1092E682-817F-1F85-5A8A-590BD8A88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9291" y="411784"/>
            <a:ext cx="2263310" cy="321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0EF07C6-0496-902B-9E90-218677FFC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0786" y="3326029"/>
            <a:ext cx="2252871" cy="320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9E57A61F-7429-E0EC-6A92-B2A02784E18F}"/>
              </a:ext>
            </a:extLst>
          </p:cNvPr>
          <p:cNvSpPr txBox="1"/>
          <p:nvPr/>
        </p:nvSpPr>
        <p:spPr>
          <a:xfrm>
            <a:off x="7281911" y="3625023"/>
            <a:ext cx="1378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4CC87BC-8964-9AE9-4039-37A47B27E638}"/>
              </a:ext>
            </a:extLst>
          </p:cNvPr>
          <p:cNvSpPr txBox="1"/>
          <p:nvPr/>
        </p:nvSpPr>
        <p:spPr>
          <a:xfrm>
            <a:off x="10012307" y="6532671"/>
            <a:ext cx="14298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163851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5850DE3-358C-BEB6-FD45-1ECB7F0123A7}"/>
              </a:ext>
            </a:extLst>
          </p:cNvPr>
          <p:cNvSpPr txBox="1"/>
          <p:nvPr/>
        </p:nvSpPr>
        <p:spPr>
          <a:xfrm>
            <a:off x="219313" y="216462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Párhuzamos tantárgyfelvételi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hu-HU" sz="18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4F9A3D-9A52-D98B-A735-2DF284050334}"/>
              </a:ext>
            </a:extLst>
          </p:cNvPr>
          <p:cNvSpPr txBox="1"/>
          <p:nvPr/>
        </p:nvSpPr>
        <p:spPr>
          <a:xfrm>
            <a:off x="219313" y="729668"/>
            <a:ext cx="60945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46. § (4)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Hallgató a szorgalmi időszak második tanítási hetének utolsó munkanapjáig indokolt esetben kérheti a Tanulmányi Bizottságtól adott kurzusok erős előfeltétel alóli felmentésével gyenge előfeltételként történő párhuzamos felvételét.”</a:t>
            </a: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Párhuzamos tantárgyfelvételre abban az esetben kerülhet sor, ha </a:t>
            </a:r>
          </a:p>
          <a:p>
            <a:pPr marL="742950" lvl="1" indent="-285750" algn="just">
              <a:spcBef>
                <a:spcPts val="240"/>
              </a:spcBef>
              <a:spcAft>
                <a:spcPts val="240"/>
              </a:spcAft>
              <a:buFont typeface="Wingdings" panose="05000000000000000000" pitchFamily="2" charset="2"/>
              <a:buChar char="Ø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kérelmezett tantárgyak mindegyike meghirdetésre kerül az adott tanulmányi félévben </a:t>
            </a:r>
            <a:r>
              <a:rPr lang="hu-H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742950" lvl="1" indent="-285750" algn="just">
              <a:spcBef>
                <a:spcPts val="240"/>
              </a:spcBef>
              <a:spcAft>
                <a:spcPts val="240"/>
              </a:spcAft>
              <a:buFont typeface="Wingdings" panose="05000000000000000000" pitchFamily="2" charset="2"/>
              <a:buChar char="Ø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kérelmezett tantárgyak közül az egyik tantárgy esetében vizsgakurzus kiírására van lehetőség. Ebben az esetben a vizsgakurzus kiírása iránti kérelmet is be kell nyújtania a Hallgatónak.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7EED039B-E139-6F02-3E94-C13BAB8CB971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E184143A-DBA7-BEB0-E054-DDA8CC145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6274" y="284107"/>
            <a:ext cx="2231207" cy="3165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3BA285A-1EC2-2DA9-737E-E8B337F21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669" y="3260736"/>
            <a:ext cx="2274975" cy="322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BE5AC63-0B12-EC2C-B468-7E0E32BDE952}"/>
              </a:ext>
            </a:extLst>
          </p:cNvPr>
          <p:cNvSpPr txBox="1"/>
          <p:nvPr/>
        </p:nvSpPr>
        <p:spPr>
          <a:xfrm>
            <a:off x="7276231" y="3450063"/>
            <a:ext cx="14912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13AEE35-BC7E-7BA3-8FC1-C52804112169}"/>
              </a:ext>
            </a:extLst>
          </p:cNvPr>
          <p:cNvSpPr txBox="1"/>
          <p:nvPr/>
        </p:nvSpPr>
        <p:spPr>
          <a:xfrm>
            <a:off x="9970758" y="6488797"/>
            <a:ext cx="1450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428621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DACC5AC1-7F48-1AC0-19A3-6C803DC7291F}"/>
              </a:ext>
            </a:extLst>
          </p:cNvPr>
          <p:cNvSpPr txBox="1"/>
          <p:nvPr/>
        </p:nvSpPr>
        <p:spPr>
          <a:xfrm>
            <a:off x="260947" y="147451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Kedvezményes tanrend iránti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F2787F2-CE69-C62D-1DF9-8663E70FC39D}"/>
              </a:ext>
            </a:extLst>
          </p:cNvPr>
          <p:cNvSpPr txBox="1"/>
          <p:nvPr/>
        </p:nvSpPr>
        <p:spPr>
          <a:xfrm>
            <a:off x="260947" y="653190"/>
            <a:ext cx="609456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hu-H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56. § (2) „Kedvezményes tanulmányi rend annak a Hallgatónak engedélyezhető,</a:t>
            </a:r>
            <a:endParaRPr lang="hu-H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 a kérelem benyújtását megelőző két félévben kimagasló tanulmányi eredményt (aktív félévenként átlagban legalább 24 kreditpontot szerez, és tanulmányi átlaga legalább 4,25) ért el, </a:t>
            </a:r>
            <a:r>
              <a:rPr lang="hu-H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legalább egy tantárgyból kivételes tehetséget mutat, </a:t>
            </a:r>
            <a:r>
              <a:rPr lang="hu-H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 a kérelem benyújtását megelőző két félévben folyamatosan jó (aktív félévenként átlagban legalább 20 kreditpont szerez, valamint tanulmányi átlaga legalább 4,00) tanulmányi eredmény mellett kiemelkedő tudományos diákköri tevékenységet végez;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folyamatosan megfelelő tanulmányi eredmény melletti egyetemi, regionális, országos vagy nemzetközi közéleti tevékenységet folytat;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olimpiai, paralimpiai, világ- vagy Európa bajnoki felkészülés idején a Magyar Olimpiai Bizottság, a Magyar Paralimpiai Bizottság, továbbá a felkészítésben érintett országos sportszakosztályok javaslata alapján;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 szakmai ösztöndíjjal külföldi felsőoktatási intézményben tanul (Pl. Erasmus), </a:t>
            </a:r>
            <a:r>
              <a:rPr lang="hu-H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endParaRPr lang="hu-H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akinek a kedvezményes tanulmányi rendet egészségi állapota, rendkívüli körülményei indokolják.”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AF3478CB-7046-3432-3924-27AEEE6A8465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DB4208E3-2A70-9D6C-D500-7B7710BE4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484" y="347506"/>
            <a:ext cx="1976464" cy="281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942C724-21C7-9BDE-4B3B-487D8EECE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6068" y="3326029"/>
            <a:ext cx="1981538" cy="281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77D32B2C-FE41-5DB5-F7DD-2407C52806EE}"/>
              </a:ext>
            </a:extLst>
          </p:cNvPr>
          <p:cNvSpPr txBox="1"/>
          <p:nvPr/>
        </p:nvSpPr>
        <p:spPr>
          <a:xfrm>
            <a:off x="7207759" y="3159198"/>
            <a:ext cx="1375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58B7D8A4-ADF3-EFBE-FF0C-6CFFBFB446A2}"/>
              </a:ext>
            </a:extLst>
          </p:cNvPr>
          <p:cNvSpPr txBox="1"/>
          <p:nvPr/>
        </p:nvSpPr>
        <p:spPr>
          <a:xfrm>
            <a:off x="10013296" y="6131613"/>
            <a:ext cx="14470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97866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9DE06D-B142-1A17-F96B-BBFA8856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22" y="234969"/>
            <a:ext cx="9076329" cy="1064277"/>
          </a:xfrm>
        </p:spPr>
        <p:txBody>
          <a:bodyPr>
            <a:normAutofit/>
          </a:bodyPr>
          <a:lstStyle/>
          <a:p>
            <a:r>
              <a:rPr lang="hu-HU" sz="24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Kedvezményes tanrend iránti kérelem (folytatás)</a:t>
            </a:r>
            <a:endParaRPr lang="hu-HU" sz="2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EDA8AB-405B-5731-CD8C-947191A8A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835" y="1603922"/>
            <a:ext cx="9076329" cy="2605769"/>
          </a:xfrm>
        </p:spPr>
        <p:txBody>
          <a:bodyPr/>
          <a:lstStyle/>
          <a:p>
            <a:pPr marL="0" lvl="0" indent="0" algn="just">
              <a:buNone/>
            </a:pPr>
            <a:r>
              <a:rPr lang="hu-HU" sz="1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56. § (3) „A kedvezményes tanulmányi rend keretében a következő kedvezmények kaphatóak:</a:t>
            </a:r>
          </a:p>
          <a:p>
            <a:pPr marL="0" lvl="0" indent="0" algn="just">
              <a:buNone/>
            </a:pPr>
            <a:endParaRPr lang="hu-H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Felmentés a kötelező foglalkozásokon, gyakorlatokon való részvétel alól az 54. § alapján,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Vizsgaidőszak előtti vizsga letételének engedélye, a 72. § rendelkezéseinek megfelelően;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tantervben, képzési tervekben előírtaktól – módjában – eltérő követelmények teljesítése,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soron következő oktatási időszak tantárgyait az oktatási időszak előtt felveheti, az oktatási időszakot hamarabb lezárhatja, vagy más hasonló kedvezményben részesülhet.”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7A297F7-D814-54CA-1586-6E0189000FA0}"/>
              </a:ext>
            </a:extLst>
          </p:cNvPr>
          <p:cNvSpPr txBox="1"/>
          <p:nvPr/>
        </p:nvSpPr>
        <p:spPr>
          <a:xfrm>
            <a:off x="1557835" y="4347713"/>
            <a:ext cx="90763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defTabSz="914400">
              <a:lnSpc>
                <a:spcPct val="110000"/>
              </a:lnSpc>
              <a:spcBef>
                <a:spcPts val="5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 kötelezettsége az oktató tájékoztatása a határozatban foglaltakról, a Tanulmányi Osztály erről külön tájékoztatást nem ad az oktatók felé!</a:t>
            </a:r>
          </a:p>
          <a:p>
            <a:pPr algn="just"/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7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0AE4F727-A9B2-5B3B-2F89-7C0F8B5910E6}"/>
              </a:ext>
            </a:extLst>
          </p:cNvPr>
          <p:cNvSpPr txBox="1"/>
          <p:nvPr/>
        </p:nvSpPr>
        <p:spPr>
          <a:xfrm>
            <a:off x="355840" y="164705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Szakdolgozati téma/konzulens megváltoztatása iránti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lang="hu-HU" sz="2000" b="1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0959875-3979-6625-32FA-3FE27668D3B0}"/>
              </a:ext>
            </a:extLst>
          </p:cNvPr>
          <p:cNvSpPr txBox="1"/>
          <p:nvPr/>
        </p:nvSpPr>
        <p:spPr>
          <a:xfrm>
            <a:off x="355840" y="1021970"/>
            <a:ext cx="609456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77. § (7) </a:t>
            </a:r>
            <a:r>
              <a:rPr lang="hu-H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Témaváltoztatáshoz tanszék/intézetvezetői engedély szükséges. 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engedélyeztetés díjköteles, kivéve, ha a témaváltoztatás nem a hallgatónál felmerülő okból szükséges. 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változás bejelentésének utolsó határideje 10 és 12 féléves képzésben a IX., 8 féléves képzésben a VII., 6 féléves képzésben az V., 4 féléves diszciplináris képzésben III. szemeszterben a félévi vizsgaidőszak utolsó napja.”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kitöltött kérelmet az intézeti ügyintézőnek szükséges továbbítani:</a:t>
            </a:r>
          </a:p>
          <a:p>
            <a:pPr lvl="0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Gazdaság- és Vezetéstudományi Intézet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Antalné Tóth Enikő: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toth.eniko@kre.hu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Egészségtudományi Intézet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Bajkó András Zsombor: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bajko.andras.zsombor@kre.hu</a:t>
            </a:r>
            <a:endParaRPr lang="hu-H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Életmód és Testkultúra Intézet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Kersák Viktória: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kersak.viktoria@kre.hu</a:t>
            </a:r>
            <a:endParaRPr lang="hu-H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Szociális Munka és Diakónia Intézet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Bán Zoltán: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ban.zoltan@kre.hu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endParaRPr lang="hu-H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240"/>
              </a:spcBef>
              <a:spcAft>
                <a:spcPts val="240"/>
              </a:spcAft>
            </a:pPr>
            <a:r>
              <a:rPr lang="hu-H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B2AEA6FB-CD45-60E9-AA17-45AB4D49515C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56CC5205-B1F8-2875-021B-465B785A3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8072" y="261837"/>
            <a:ext cx="2226275" cy="315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EEC18FC-AD1E-CF69-353F-533A074FB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800" y="3421849"/>
            <a:ext cx="2222062" cy="316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3573DE2-719E-2E2E-8D24-D428DD107BA3}"/>
              </a:ext>
            </a:extLst>
          </p:cNvPr>
          <p:cNvSpPr txBox="1"/>
          <p:nvPr/>
        </p:nvSpPr>
        <p:spPr>
          <a:xfrm>
            <a:off x="7427343" y="3436152"/>
            <a:ext cx="13943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8CF68DD-1921-6106-75BB-B0020E4F1DA8}"/>
              </a:ext>
            </a:extLst>
          </p:cNvPr>
          <p:cNvSpPr txBox="1"/>
          <p:nvPr/>
        </p:nvSpPr>
        <p:spPr>
          <a:xfrm>
            <a:off x="10130302" y="6584638"/>
            <a:ext cx="1405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196221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43B4E435-AAFE-9A8F-C4D6-C7D80149DE9F}"/>
              </a:ext>
            </a:extLst>
          </p:cNvPr>
          <p:cNvSpPr txBox="1"/>
          <p:nvPr/>
        </p:nvSpPr>
        <p:spPr>
          <a:xfrm>
            <a:off x="321334" y="271402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Dékáni méltányosság iránti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lang="hu-HU" sz="2000" b="1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F9A98DB-D8B0-2F0C-8B4E-BE0F0D9B5676}"/>
              </a:ext>
            </a:extLst>
          </p:cNvPr>
          <p:cNvSpPr txBox="1"/>
          <p:nvPr/>
        </p:nvSpPr>
        <p:spPr>
          <a:xfrm>
            <a:off x="321334" y="816481"/>
            <a:ext cx="6094562" cy="582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11. § (1) 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allgató tanulmányi és vizsgaügyeivel kapcsolatosan – a tanulmányi követelményeinek értékelésére vonatkozó előírások kivételével méltányossági kérelemmel fordulhat (a Hallgatói Térítési és Juttatási Szabályzatban a </a:t>
            </a:r>
            <a:r>
              <a:rPr lang="hu-H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különeljárási díj megfizetése mellett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az adott kar dékánjához.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„A dékán méltányossági jogkörében eljárva a hallgató számára – annak képzési ideje alatt egy alkalommal – mentességet adhat a jelen Szabályzat bármely rendelkezése alól, amennyiben az nem ütközik az (1) bekezdésbe vagy jogszabályba. Dékáni méltányossági engedély nem adható azokban az esetekben, ahol a hallgató kötelezettségét jogszabály írja elő, vagy a kérelem ilyen kötelezettség megkerülésére irányul. 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Méltányosságot gyakorolhat a dékán különösen, de nem kizárólagosan az alábbiakban: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más felsőoktatási intézményből történő átvétel;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 hallgatói jogviszony megszűnése, törlés, kizárás; </a:t>
            </a: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az aktív félév passzívvá nyilvánítása a vizsgaidőszakban</a:t>
            </a:r>
            <a:r>
              <a:rPr lang="hu-H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  <a:endParaRPr lang="hu-H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240"/>
              </a:spcBef>
              <a:spcAft>
                <a:spcPts val="240"/>
              </a:spcAft>
            </a:pPr>
            <a:endParaRPr lang="hu-H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„Méltányosság a tanulmányi teljesítmény értékelésére vonatkozóan, valamint a tanulmányi követelmények teljesítésére nem alkalmazható.”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endParaRPr lang="hu-HU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 „A méltányossági kérelemben fel kell tüntetni a különleges méltánylásra okot adó körülményeket, és csatolni kell az ezt igazoló okmányokat.” </a:t>
            </a:r>
          </a:p>
          <a:p>
            <a:pPr marL="342900" lvl="0" indent="-342900" algn="just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240"/>
              </a:spcBef>
              <a:spcAft>
                <a:spcPts val="24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kérelmet a 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kerveny.geszk@kre.hu</a:t>
            </a:r>
            <a: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címre kell elküldeni!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078E0B36-7732-E45C-396E-CE73694DA4FA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69F3AA66-654C-B027-8F85-825FA4C85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9201" y="269466"/>
            <a:ext cx="2214875" cy="315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ED7DB35-AA5E-4ECD-5D3E-B0CBD1714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1452" y="3447484"/>
            <a:ext cx="2210765" cy="313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5276D68-DDBC-9207-E443-D3F59BAB644F}"/>
              </a:ext>
            </a:extLst>
          </p:cNvPr>
          <p:cNvSpPr txBox="1"/>
          <p:nvPr/>
        </p:nvSpPr>
        <p:spPr>
          <a:xfrm>
            <a:off x="7427231" y="3429000"/>
            <a:ext cx="1438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FB108C3-80E4-8842-19CD-333B0CC972F8}"/>
              </a:ext>
            </a:extLst>
          </p:cNvPr>
          <p:cNvSpPr txBox="1"/>
          <p:nvPr/>
        </p:nvSpPr>
        <p:spPr>
          <a:xfrm>
            <a:off x="9983781" y="6581001"/>
            <a:ext cx="14061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157553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9EE47D-1A85-CCD3-4139-2BFBFB8B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387" y="3060575"/>
            <a:ext cx="10008050" cy="381992"/>
          </a:xfrm>
        </p:spPr>
        <p:txBody>
          <a:bodyPr>
            <a:noAutofit/>
          </a:bodyPr>
          <a:lstStyle/>
          <a:p>
            <a:r>
              <a:rPr lang="hu-H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kérelem és a </a:t>
            </a:r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satolandó dokumentumok (kérelmet alátámasztó </a:t>
            </a:r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igazolások</a:t>
            </a:r>
            <a:r>
              <a:rPr lang="hu-H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pénzügyi teljesítési igazolás) </a:t>
            </a:r>
            <a:r>
              <a:rPr lang="hu-HU" sz="1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egyidejűleg</a:t>
            </a:r>
            <a:r>
              <a:rPr lang="hu-H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történő </a:t>
            </a:r>
            <a:r>
              <a:rPr lang="hu-HU" sz="18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benyújtása</a:t>
            </a:r>
            <a:r>
              <a:rPr lang="hu-H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elektronikusan a </a:t>
            </a:r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kerveny.geszk@kre.hu</a:t>
            </a:r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címre </a:t>
            </a:r>
            <a:r>
              <a:rPr lang="hu-H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(kivéve a 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Szakdolgozati téma/konzulens megváltoztatása iránti kérelmet!)</a:t>
            </a:r>
          </a:p>
        </p:txBody>
      </p:sp>
      <p:pic>
        <p:nvPicPr>
          <p:cNvPr id="5" name="Tartalom helye 4" descr="Jelvény 1 körvonalas">
            <a:extLst>
              <a:ext uri="{FF2B5EF4-FFF2-40B4-BE49-F238E27FC236}">
                <a16:creationId xmlns:a16="http://schemas.microsoft.com/office/drawing/2014/main" id="{4AF9F7DB-11F8-1999-CFC9-9DB2591D9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593" y="973925"/>
            <a:ext cx="381794" cy="381794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852C3586-DA6E-4C50-A41F-165008290456}"/>
              </a:ext>
            </a:extLst>
          </p:cNvPr>
          <p:cNvSpPr txBox="1"/>
          <p:nvPr/>
        </p:nvSpPr>
        <p:spPr>
          <a:xfrm>
            <a:off x="1067387" y="1744975"/>
            <a:ext cx="10008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adott kérelem díjtételének </a:t>
            </a:r>
            <a:r>
              <a:rPr lang="hu-H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hu-HU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fizetése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Neptun-gyűjtőszámlán keresztül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díjtételt a kérelem benyújtásával azonos félévre kell kiírni!</a:t>
            </a:r>
            <a:b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gyűjtőszámla használatáról, a tételek kiírásáról az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alábbi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linken talál részletes tájékoztatást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6E922ED-874B-DDD3-ABB8-A3ED0408E7FA}"/>
              </a:ext>
            </a:extLst>
          </p:cNvPr>
          <p:cNvSpPr txBox="1"/>
          <p:nvPr/>
        </p:nvSpPr>
        <p:spPr>
          <a:xfrm>
            <a:off x="1067388" y="921244"/>
            <a:ext cx="10008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kérelemnyomtatvány Hallgató általi elektronikus </a:t>
            </a:r>
            <a:r>
              <a:rPr lang="hu-HU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kitöltése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(itt)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majd saját kezűleg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vagy DÁP alkalmazásban „Digitális aláírással”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történő </a:t>
            </a:r>
            <a:r>
              <a:rPr lang="hu-HU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aláírása</a:t>
            </a:r>
            <a:endParaRPr lang="hu-H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DD25F08-C7DD-7BBE-CC95-3354BAFAB24E}"/>
              </a:ext>
            </a:extLst>
          </p:cNvPr>
          <p:cNvSpPr txBox="1"/>
          <p:nvPr/>
        </p:nvSpPr>
        <p:spPr>
          <a:xfrm>
            <a:off x="775846" y="281833"/>
            <a:ext cx="7223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Tanulmányi kérelem benyújtásának menete</a:t>
            </a:r>
            <a:endParaRPr lang="hu-HU" sz="2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Ábra 22" descr="Jelvény körvonalas">
            <a:extLst>
              <a:ext uri="{FF2B5EF4-FFF2-40B4-BE49-F238E27FC236}">
                <a16:creationId xmlns:a16="http://schemas.microsoft.com/office/drawing/2014/main" id="{D98DFFA2-DEF3-B8FC-21CD-03090B89F2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592" y="1784262"/>
            <a:ext cx="381795" cy="381795"/>
          </a:xfrm>
          <a:prstGeom prst="rect">
            <a:avLst/>
          </a:prstGeom>
        </p:spPr>
      </p:pic>
      <p:pic>
        <p:nvPicPr>
          <p:cNvPr id="25" name="Ábra 24" descr="Jelvény 3 körvonalas">
            <a:extLst>
              <a:ext uri="{FF2B5EF4-FFF2-40B4-BE49-F238E27FC236}">
                <a16:creationId xmlns:a16="http://schemas.microsoft.com/office/drawing/2014/main" id="{ADDA2025-720A-2DB2-C8AB-CB77E8A62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395" y="2880416"/>
            <a:ext cx="381992" cy="381992"/>
          </a:xfrm>
          <a:prstGeom prst="rect">
            <a:avLst/>
          </a:prstGeom>
        </p:spPr>
      </p:pic>
      <p:sp>
        <p:nvSpPr>
          <p:cNvPr id="33" name="Szövegdoboz 32">
            <a:extLst>
              <a:ext uri="{FF2B5EF4-FFF2-40B4-BE49-F238E27FC236}">
                <a16:creationId xmlns:a16="http://schemas.microsoft.com/office/drawing/2014/main" id="{BEE64E15-E956-FEC6-7DEE-E82197B4DC67}"/>
              </a:ext>
            </a:extLst>
          </p:cNvPr>
          <p:cNvSpPr txBox="1"/>
          <p:nvPr/>
        </p:nvSpPr>
        <p:spPr>
          <a:xfrm>
            <a:off x="7999342" y="6027455"/>
            <a:ext cx="425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KRE-GESZK által használt kérelmek a Kérelmek, nyomtatványok menüpontból érhetőek el</a:t>
            </a:r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C2BA60F4-9CD0-2F85-54CE-A697743B7847}"/>
              </a:ext>
            </a:extLst>
          </p:cNvPr>
          <p:cNvCxnSpPr>
            <a:cxnSpLocks/>
          </p:cNvCxnSpPr>
          <p:nvPr/>
        </p:nvCxnSpPr>
        <p:spPr>
          <a:xfrm>
            <a:off x="149290" y="3763603"/>
            <a:ext cx="8052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D432AE13-4603-5FC8-40F4-EC824CFC0B60}"/>
              </a:ext>
            </a:extLst>
          </p:cNvPr>
          <p:cNvSpPr txBox="1"/>
          <p:nvPr/>
        </p:nvSpPr>
        <p:spPr>
          <a:xfrm>
            <a:off x="1067387" y="2945794"/>
            <a:ext cx="74135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Elfogadott fájlformátum: </a:t>
            </a:r>
            <a:b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</a:t>
            </a:r>
            <a: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 fájl! </a:t>
            </a:r>
            <a:b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Képernyőfotó vagy képfájlformátum beküldése nem elfogadható,</a:t>
            </a:r>
            <a:b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azok nem kerülnek feldolgozásra!</a:t>
            </a:r>
            <a:br>
              <a:rPr lang="hu-H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Kötelezően csatolandó dokumentumok:</a:t>
            </a:r>
            <a:br>
              <a:rPr lang="hu-H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Indokolt esetben kérelmet alátámasztó igazolások</a:t>
            </a:r>
          </a:p>
          <a:p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Pénzügyi teljesítési igazolás a díjtétel befizetéséről</a:t>
            </a:r>
          </a:p>
          <a:p>
            <a:endParaRPr lang="hu-H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kérelmek kizárólag a feltöltött tartalommal fogadhatók be, azon ne módosítsanak!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szöveg, képernyőkép, szoftver, Weblap látható&#10;&#10;Automatikusan generált leírás">
            <a:extLst>
              <a:ext uri="{FF2B5EF4-FFF2-40B4-BE49-F238E27FC236}">
                <a16:creationId xmlns:a16="http://schemas.microsoft.com/office/drawing/2014/main" id="{B7A49341-7A4A-52C8-05B0-8942AB9D5E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93" y="3636722"/>
            <a:ext cx="3535148" cy="23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0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F87DA869-51CD-261A-7139-B60937F62807}"/>
              </a:ext>
            </a:extLst>
          </p:cNvPr>
          <p:cNvSpPr txBox="1"/>
          <p:nvPr/>
        </p:nvSpPr>
        <p:spPr>
          <a:xfrm>
            <a:off x="338587" y="276847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Egyéb tanulmányi ügyekre vonatkozó </a:t>
            </a:r>
            <a:r>
              <a:rPr lang="hu-HU" sz="20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lang="hu-HU" sz="2000" b="1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F5B73B5-CD5F-E28B-0993-91B135FA26B8}"/>
              </a:ext>
            </a:extLst>
          </p:cNvPr>
          <p:cNvSpPr txBox="1"/>
          <p:nvPr/>
        </p:nvSpPr>
        <p:spPr>
          <a:xfrm>
            <a:off x="338587" y="940279"/>
            <a:ext cx="57923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 tartozik minden olyan kérelem, amelynek nincsen külön formanyomtatványa.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 Hallgató egy olyan ügyben ad le egyéb tanulmányi ügyre vonatkozó kérelmet, amelynek van elérhető formanyomtatványa, a kérelmet nem fogadjuk be és szükségessé válik a kérvény újbóli benyújtása (immáron a megfelelő kategóriában).</a:t>
            </a: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C096D692-5AA1-EFF7-5FA7-64B63FF2C1A6}"/>
              </a:ext>
            </a:extLst>
          </p:cNvPr>
          <p:cNvCxnSpPr>
            <a:cxnSpLocks/>
          </p:cNvCxnSpPr>
          <p:nvPr/>
        </p:nvCxnSpPr>
        <p:spPr>
          <a:xfrm>
            <a:off x="6543675" y="26078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BDDEAD7B-571E-D9F7-F408-AD078F1D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766" y="295383"/>
            <a:ext cx="2292936" cy="324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2090BFB-607A-46E2-9F13-A421AA5D5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1169" y="3326029"/>
            <a:ext cx="2314915" cy="328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5A7F9AE-C0F1-C500-D673-526615B97D30}"/>
              </a:ext>
            </a:extLst>
          </p:cNvPr>
          <p:cNvSpPr txBox="1"/>
          <p:nvPr/>
        </p:nvSpPr>
        <p:spPr>
          <a:xfrm>
            <a:off x="7314418" y="3541281"/>
            <a:ext cx="13736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345C224-AD63-E064-4486-03C373D0F367}"/>
              </a:ext>
            </a:extLst>
          </p:cNvPr>
          <p:cNvSpPr txBox="1"/>
          <p:nvPr/>
        </p:nvSpPr>
        <p:spPr>
          <a:xfrm>
            <a:off x="10007846" y="6609000"/>
            <a:ext cx="1421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</p:spTree>
    <p:extLst>
      <p:ext uri="{BB962C8B-B14F-4D97-AF65-F5344CB8AC3E}">
        <p14:creationId xmlns:p14="http://schemas.microsoft.com/office/powerpoint/2010/main" val="266250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ACDBBE2-3582-8784-C7FB-A2B4EADD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700" y="1194356"/>
            <a:ext cx="3710554" cy="524317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0C4FB83-2E98-F1D9-E941-262B1134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20" y="152400"/>
            <a:ext cx="3433806" cy="769002"/>
          </a:xfrm>
        </p:spPr>
        <p:txBody>
          <a:bodyPr/>
          <a:lstStyle/>
          <a:p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Kitöltési Útmutató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Nyíl: balra mutató 9">
            <a:extLst>
              <a:ext uri="{FF2B5EF4-FFF2-40B4-BE49-F238E27FC236}">
                <a16:creationId xmlns:a16="http://schemas.microsoft.com/office/drawing/2014/main" id="{88E0412E-3E55-357E-BE9F-35010BBAFB95}"/>
              </a:ext>
            </a:extLst>
          </p:cNvPr>
          <p:cNvSpPr/>
          <p:nvPr/>
        </p:nvSpPr>
        <p:spPr>
          <a:xfrm>
            <a:off x="7104466" y="2069997"/>
            <a:ext cx="542925" cy="20955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yíl: balra mutató 10">
            <a:extLst>
              <a:ext uri="{FF2B5EF4-FFF2-40B4-BE49-F238E27FC236}">
                <a16:creationId xmlns:a16="http://schemas.microsoft.com/office/drawing/2014/main" id="{B094AB85-AC51-A0C6-D11B-5C3CFA5DD5B5}"/>
              </a:ext>
            </a:extLst>
          </p:cNvPr>
          <p:cNvSpPr/>
          <p:nvPr/>
        </p:nvSpPr>
        <p:spPr>
          <a:xfrm rot="10800000">
            <a:off x="3059033" y="2279547"/>
            <a:ext cx="542925" cy="20955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11ADE57-8984-CCE6-5D68-DA703B728073}"/>
              </a:ext>
            </a:extLst>
          </p:cNvPr>
          <p:cNvSpPr txBox="1"/>
          <p:nvPr/>
        </p:nvSpPr>
        <p:spPr>
          <a:xfrm>
            <a:off x="7781927" y="1913162"/>
            <a:ext cx="329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 NEPTUN-ban szereplő név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E5377BA-8764-55CB-06A4-B0B0921B4E38}"/>
              </a:ext>
            </a:extLst>
          </p:cNvPr>
          <p:cNvSpPr txBox="1"/>
          <p:nvPr/>
        </p:nvSpPr>
        <p:spPr>
          <a:xfrm>
            <a:off x="457549" y="2122712"/>
            <a:ext cx="28709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félév, amelyre a Hallgató felvételt nyert és képzését megkezdi/megkezdte</a:t>
            </a: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kérelem kizárólag a feltöltött tartalommal fogadható be, azon ne módosítsanak!</a:t>
            </a: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Nyíl: balra mutató 13">
            <a:extLst>
              <a:ext uri="{FF2B5EF4-FFF2-40B4-BE49-F238E27FC236}">
                <a16:creationId xmlns:a16="http://schemas.microsoft.com/office/drawing/2014/main" id="{08FE3578-77F8-9513-CA52-2F531C0BF0C9}"/>
              </a:ext>
            </a:extLst>
          </p:cNvPr>
          <p:cNvSpPr/>
          <p:nvPr/>
        </p:nvSpPr>
        <p:spPr>
          <a:xfrm>
            <a:off x="7104466" y="2952095"/>
            <a:ext cx="542925" cy="20955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C2C3BFA-8286-B418-25D1-024B3DFBE71F}"/>
              </a:ext>
            </a:extLst>
          </p:cNvPr>
          <p:cNvSpPr txBox="1"/>
          <p:nvPr/>
        </p:nvSpPr>
        <p:spPr>
          <a:xfrm>
            <a:off x="7781927" y="2795260"/>
            <a:ext cx="265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 aktuális szakját kell x-szel jelölni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9AAED2E-B72D-7841-9E4C-8CF5051A385A}"/>
              </a:ext>
            </a:extLst>
          </p:cNvPr>
          <p:cNvSpPr txBox="1"/>
          <p:nvPr/>
        </p:nvSpPr>
        <p:spPr>
          <a:xfrm>
            <a:off x="457549" y="5721780"/>
            <a:ext cx="255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kérelem benyújtásának napja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C9A7ACB-AD5C-256B-B7B8-A0E995E2AEC4}"/>
              </a:ext>
            </a:extLst>
          </p:cNvPr>
          <p:cNvSpPr txBox="1"/>
          <p:nvPr/>
        </p:nvSpPr>
        <p:spPr>
          <a:xfrm>
            <a:off x="7781927" y="5886052"/>
            <a:ext cx="24468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 saját kezű aláírása, amennyiben nem Digitális aláírást használ</a:t>
            </a:r>
            <a:endParaRPr lang="hu-HU" sz="1400" dirty="0"/>
          </a:p>
        </p:txBody>
      </p:sp>
      <p:sp>
        <p:nvSpPr>
          <p:cNvPr id="6" name="Nyíl: balra mutató 5">
            <a:extLst>
              <a:ext uri="{FF2B5EF4-FFF2-40B4-BE49-F238E27FC236}">
                <a16:creationId xmlns:a16="http://schemas.microsoft.com/office/drawing/2014/main" id="{1146CDE2-1AD4-962C-432D-73D7AD3112D3}"/>
              </a:ext>
            </a:extLst>
          </p:cNvPr>
          <p:cNvSpPr/>
          <p:nvPr/>
        </p:nvSpPr>
        <p:spPr>
          <a:xfrm rot="10800000">
            <a:off x="3057019" y="5781277"/>
            <a:ext cx="542925" cy="20955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yíl: balra mutató 6">
            <a:extLst>
              <a:ext uri="{FF2B5EF4-FFF2-40B4-BE49-F238E27FC236}">
                <a16:creationId xmlns:a16="http://schemas.microsoft.com/office/drawing/2014/main" id="{0682E34C-25E2-B284-5923-21A7D3CD1254}"/>
              </a:ext>
            </a:extLst>
          </p:cNvPr>
          <p:cNvSpPr/>
          <p:nvPr/>
        </p:nvSpPr>
        <p:spPr>
          <a:xfrm>
            <a:off x="7100227" y="5924782"/>
            <a:ext cx="542925" cy="20955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5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0CB49183-4766-4ACA-CC37-35F705A35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67257"/>
              </p:ext>
            </p:extLst>
          </p:nvPr>
        </p:nvGraphicFramePr>
        <p:xfrm>
          <a:off x="544284" y="1287625"/>
          <a:ext cx="11103430" cy="47886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51715">
                  <a:extLst>
                    <a:ext uri="{9D8B030D-6E8A-4147-A177-3AD203B41FA5}">
                      <a16:colId xmlns:a16="http://schemas.microsoft.com/office/drawing/2014/main" val="770137606"/>
                    </a:ext>
                  </a:extLst>
                </a:gridCol>
                <a:gridCol w="5551715">
                  <a:extLst>
                    <a:ext uri="{9D8B030D-6E8A-4147-A177-3AD203B41FA5}">
                      <a16:colId xmlns:a16="http://schemas.microsoft.com/office/drawing/2014/main" val="935432401"/>
                    </a:ext>
                  </a:extLst>
                </a:gridCol>
              </a:tblGrid>
              <a:tr h="492026">
                <a:tc>
                  <a:txBody>
                    <a:bodyPr/>
                    <a:lstStyle/>
                    <a:p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Számlaigénylő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január 15. csütörtök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778235"/>
                  </a:ext>
                </a:extLst>
              </a:tr>
              <a:tr h="562333">
                <a:tc>
                  <a:txBody>
                    <a:bodyPr/>
                    <a:lstStyle/>
                    <a:p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Részletfizetési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január 15. csütörtök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753460"/>
                  </a:ext>
                </a:extLst>
              </a:tr>
              <a:tr h="787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Átjelentkezési kérelem más felsőoktatási intézményből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január 15. csütörtök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236232"/>
                  </a:ext>
                </a:extLst>
              </a:tr>
              <a:tr h="787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Munkarend-, szak- és képzésihely-váltás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január 15. csütörtök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553285"/>
                  </a:ext>
                </a:extLst>
              </a:tr>
              <a:tr h="456150">
                <a:tc>
                  <a:txBody>
                    <a:bodyPr/>
                    <a:lstStyle/>
                    <a:p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Vendéghallgatói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január 31. szombat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217556"/>
                  </a:ext>
                </a:extLst>
              </a:tr>
              <a:tr h="1093894">
                <a:tc>
                  <a:txBody>
                    <a:bodyPr/>
                    <a:lstStyle/>
                    <a:p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Tanulmányi kérelmek (utólagos</a:t>
                      </a:r>
                      <a:br>
                        <a:rPr lang="hu-H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aktiválás/passziválás, kurzusfelvétel és -leadás, stb.)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március 1. vasárnap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761891"/>
                  </a:ext>
                </a:extLst>
              </a:tr>
              <a:tr h="486251">
                <a:tc>
                  <a:txBody>
                    <a:bodyPr/>
                    <a:lstStyle/>
                    <a:p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Félév utólagos passziválása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március 14. szombat </a:t>
                      </a:r>
                    </a:p>
                    <a:p>
                      <a:pPr algn="l"/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(részletesebben a Kérelmek típusai táblázatban, 5. dia)</a:t>
                      </a:r>
                      <a:endParaRPr lang="hu-H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09443"/>
                  </a:ext>
                </a:extLst>
              </a:tr>
            </a:tbl>
          </a:graphicData>
        </a:graphic>
      </p:graphicFrame>
      <p:sp>
        <p:nvSpPr>
          <p:cNvPr id="5" name="Cím 4">
            <a:extLst>
              <a:ext uri="{FF2B5EF4-FFF2-40B4-BE49-F238E27FC236}">
                <a16:creationId xmlns:a16="http://schemas.microsoft.com/office/drawing/2014/main" id="{B18AB6B3-6F5A-74B7-35BF-81B56487B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979" y="147733"/>
            <a:ext cx="7776039" cy="745061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Kérelmek benyújtási határideje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8AD8112-557F-D157-3484-CB6E007BB51E}"/>
              </a:ext>
            </a:extLst>
          </p:cNvPr>
          <p:cNvSpPr txBox="1"/>
          <p:nvPr/>
        </p:nvSpPr>
        <p:spPr>
          <a:xfrm>
            <a:off x="544284" y="6120882"/>
            <a:ext cx="1110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tájékoztatóban foglalt határidők előzetes tájékoztatásul szolgálnak, a változás jogát a Kar fenntartja. A határidőn túl érkezett kérelmeket és dokumentumokat nem áll módunkban befogadni!</a:t>
            </a:r>
          </a:p>
        </p:txBody>
      </p:sp>
    </p:spTree>
    <p:extLst>
      <p:ext uri="{BB962C8B-B14F-4D97-AF65-F5344CB8AC3E}">
        <p14:creationId xmlns:p14="http://schemas.microsoft.com/office/powerpoint/2010/main" val="261875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DACCE1-A882-A524-93AF-094EB660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44" y="190500"/>
            <a:ext cx="9076329" cy="595114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Tanulmányi kérelem eljárásának menete</a:t>
            </a:r>
            <a:endParaRPr kumimoji="0" lang="hu-HU" sz="24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5" name="Tartalom helye 2">
            <a:extLst>
              <a:ext uri="{FF2B5EF4-FFF2-40B4-BE49-F238E27FC236}">
                <a16:creationId xmlns:a16="http://schemas.microsoft.com/office/drawing/2014/main" id="{833A3D9B-7ECE-CE0F-5203-FA92A9A02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867792"/>
              </p:ext>
            </p:extLst>
          </p:nvPr>
        </p:nvGraphicFramePr>
        <p:xfrm>
          <a:off x="776242" y="981432"/>
          <a:ext cx="10535535" cy="365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F7DC41C3-E930-96F0-8B8C-C43A0742C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162" y="1103999"/>
            <a:ext cx="384081" cy="384081"/>
          </a:xfrm>
          <a:prstGeom prst="rect">
            <a:avLst/>
          </a:prstGeom>
        </p:spPr>
      </p:pic>
      <p:pic>
        <p:nvPicPr>
          <p:cNvPr id="5" name="Ábra 4" descr="Jelvény körvonalas">
            <a:extLst>
              <a:ext uri="{FF2B5EF4-FFF2-40B4-BE49-F238E27FC236}">
                <a16:creationId xmlns:a16="http://schemas.microsoft.com/office/drawing/2014/main" id="{A967B1B9-4D0F-4764-790A-C84C8F88D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222" y="1896243"/>
            <a:ext cx="381795" cy="38179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967FD7E-DFFC-11A3-96F7-D90550B07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8729" y="2614468"/>
            <a:ext cx="384081" cy="38408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D84D00B-C89E-AEAC-F982-63FDF3C49D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5347" y="3362104"/>
            <a:ext cx="384081" cy="377985"/>
          </a:xfrm>
          <a:prstGeom prst="rect">
            <a:avLst/>
          </a:prstGeom>
        </p:spPr>
      </p:pic>
      <p:pic>
        <p:nvPicPr>
          <p:cNvPr id="9" name="Ábra 8" descr="Jelvény 5 körvonalas">
            <a:extLst>
              <a:ext uri="{FF2B5EF4-FFF2-40B4-BE49-F238E27FC236}">
                <a16:creationId xmlns:a16="http://schemas.microsoft.com/office/drawing/2014/main" id="{4A1BDC37-0112-0F22-9789-67F1F20837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87660" y="4119482"/>
            <a:ext cx="384081" cy="384081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729C9E36-B026-DC45-C35F-083D02DF194C}"/>
              </a:ext>
            </a:extLst>
          </p:cNvPr>
          <p:cNvSpPr txBox="1"/>
          <p:nvPr/>
        </p:nvSpPr>
        <p:spPr>
          <a:xfrm>
            <a:off x="392163" y="5203402"/>
            <a:ext cx="11476376" cy="1131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Hallgató </a:t>
            </a: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Tanulmányi Bizottság </a:t>
            </a: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döntése ellen </a:t>
            </a:r>
            <a:r>
              <a:rPr lang="hu-HU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jogorvoslattal</a:t>
            </a: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élhet a közléstől, ennek hiányában a tudomásra jutástól számított 15 napon belül a Felülbírálati Bizottságnál. </a:t>
            </a: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felülbírálati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kérelmet a rektornak címezve a Kar vezetőjéhez kell benyújtani. 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55F4225E-E78C-3099-168B-C1B8C22AA469}"/>
              </a:ext>
            </a:extLst>
          </p:cNvPr>
          <p:cNvCxnSpPr>
            <a:cxnSpLocks/>
          </p:cNvCxnSpPr>
          <p:nvPr/>
        </p:nvCxnSpPr>
        <p:spPr>
          <a:xfrm>
            <a:off x="1514475" y="5105400"/>
            <a:ext cx="928533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4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DD91E401-7B52-245F-276E-A2440816C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61962"/>
              </p:ext>
            </p:extLst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789578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443699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899326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24371329"/>
                    </a:ext>
                  </a:extLst>
                </a:gridCol>
              </a:tblGrid>
              <a:tr h="429729">
                <a:tc>
                  <a:txBody>
                    <a:bodyPr/>
                    <a:lstStyle/>
                    <a:p>
                      <a:pPr algn="ctr"/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Kérelem neve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Kérelem díja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Díjtétel neve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Benyújtási határidő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04135"/>
                  </a:ext>
                </a:extLst>
              </a:tr>
              <a:tr h="847685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Átjelentkezési kérelem más felsőoktatási intézményből</a:t>
                      </a:r>
                      <a:endParaRPr lang="hu-H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10.500 Ft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(beiratkozást követően fizetendő!)</a:t>
                      </a:r>
                    </a:p>
                    <a:p>
                      <a:pPr algn="ctr"/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Munkarendváltás, szakváltás, képzésváltás és képzési hely váltás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2026.01.15. csütörtök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448542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Munkarend-, szak- és képzésihely-váltás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Munkarendváltás, szakváltás, képzésváltás és képzési hely váltás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2026.01.15. csütörtök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723709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Kérelem vendéghallgatói jogviszony létesítésére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Díjmentes, </a:t>
                      </a:r>
                      <a:r>
                        <a:rPr lang="hu-HU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azonban az áthallgatás csak Önköltséges formában teljesíthető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2026.01.31. szombat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97447"/>
                  </a:ext>
                </a:extLst>
              </a:tr>
              <a:tr h="1094925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Félév utólagos aktiválása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– Utólagos papíralapú beiratkozás/bejelentkezés/Neptun regisztráció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2026.03.01. vasárnap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647467"/>
                  </a:ext>
                </a:extLst>
              </a:tr>
              <a:tr h="1836649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Félév utólagos passziválása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Regisztrációs időszakot követően benyújtott passziválási kérelem (amennyiben a hallgató a </a:t>
                      </a:r>
                      <a:r>
                        <a:rPr lang="hu-H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TVsz</a:t>
                      </a: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37. § (2) bekezdése alapján a regisztrációs időszakban a szünetelés tényét </a:t>
                      </a:r>
                      <a:r>
                        <a:rPr lang="hu-H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NEPTUN-ban </a:t>
                      </a: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maga rögzíthette volna)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2026.03.01. vasárnap</a:t>
                      </a:r>
                    </a:p>
                    <a:p>
                      <a:pPr algn="l"/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hu-H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TVsz</a:t>
                      </a: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37. § (8) bekezdése alapján:</a:t>
                      </a:r>
                    </a:p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2026.03.14. szombat</a:t>
                      </a:r>
                    </a:p>
                    <a:p>
                      <a:pPr algn="l"/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hu-H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TVsz</a:t>
                      </a:r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37. § (9) bekezdése alapján:</a:t>
                      </a:r>
                    </a:p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2026.07.04. szombat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145371"/>
                  </a:ext>
                </a:extLst>
              </a:tr>
              <a:tr h="600443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Hallgatói jogviszony megszüntetése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Díjmentes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Folyamatos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193128"/>
                  </a:ext>
                </a:extLst>
              </a:tr>
              <a:tr h="847685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Tantárgy (kurzus) utólagos felvétele/leadása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Utólagos tantárgyfelvétel/utólagos tantárgyleadás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2026.03.01. vasárnap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19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7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81DADBBE-8E49-01B2-B146-61DD8982B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118841"/>
              </p:ext>
            </p:extLst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789578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443699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899326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35534203"/>
                    </a:ext>
                  </a:extLst>
                </a:gridCol>
              </a:tblGrid>
              <a:tr h="389902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Kérelem neve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Kérelem díja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Díjtétel neve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Benyújtási határidő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04135"/>
                  </a:ext>
                </a:extLst>
              </a:tr>
              <a:tr h="1153682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Vizsgakurzus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Előadások, szemináriumok, konzultációk, gyakorlati foglalkozások, terepgyakorlat 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2./3./4.</a:t>
                      </a: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alkalommal történő felvétele</a:t>
                      </a:r>
                    </a:p>
                    <a:p>
                      <a:endParaRPr lang="hu-H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alkalommal történő felvétele kizárólag dékáni méltányossági engedély birtokában!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2026.03.01. vasárnap</a:t>
                      </a:r>
                    </a:p>
                    <a:p>
                      <a:endParaRPr lang="hu-H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170604"/>
                  </a:ext>
                </a:extLst>
              </a:tr>
              <a:tr h="624912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Párhuzamos tantárgyfelvételi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Kérelem párhuzamos kurzusfelvétel iránt (erős előfeltételes és ráépülő kurzus ugyanazon félévben történő felvétele)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2026.03.01. vasárnap</a:t>
                      </a:r>
                    </a:p>
                    <a:p>
                      <a:endParaRPr lang="hu-H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483362"/>
                  </a:ext>
                </a:extLst>
              </a:tr>
              <a:tr h="624912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Kedvezményes tanrend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Ft</a:t>
                      </a:r>
                    </a:p>
                    <a:p>
                      <a:pPr marL="0" algn="ctr" defTabSz="914400" rtl="0" eaLnBrk="1" latinLnBrk="0" hangingPunct="1"/>
                      <a:r>
                        <a:rPr lang="hu-HU" sz="11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(kivéve kiutazó Erasmus hallgatók)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Kedvezményes tanulmányi rend iránti kérelem (kivéve kiutazó ERASMUS hallgatók)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2026.03.01. vasárnap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935000"/>
                  </a:ext>
                </a:extLst>
              </a:tr>
              <a:tr h="1506196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Szakdolgozati téma/konzulens megváltoztatása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Szakdolgozati téma és/vagy konzulens megváltoztatása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TVsz</a:t>
                      </a:r>
                      <a:r>
                        <a:rPr lang="hu-HU" sz="11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77. § (7) „…A változás bejelentésének utolsó határideje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 és 12 féléves képzésben a IX.,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 féléves képzésben a VII.,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 féléves képzésben az V.,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 féléves diszciplináris képzésben III. szemeszterben a félévi vizsgaidőszak utolsó napja.”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351596"/>
                  </a:ext>
                </a:extLst>
              </a:tr>
              <a:tr h="389902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Dékáni méltányosság iránti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Méltányossági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Folyamatos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445361"/>
                  </a:ext>
                </a:extLst>
              </a:tr>
              <a:tr h="389902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 tanulmányi ügyekre vonatkozó kérelem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Díjmentes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Folyamatos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42007"/>
                  </a:ext>
                </a:extLst>
              </a:tr>
              <a:tr h="9774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Kreditigazolás kiállítása hallgatói jogviszonnyal nem rendelkezők részére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5500 Ft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Hallgatói jogviszony igazolás, kreditigazolás, tárgylista igazolás (index kivonat) készítése hallgatói jogviszonnyal nem rendelkezők részére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hu-H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Folyamatos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912558"/>
                  </a:ext>
                </a:extLst>
              </a:tr>
              <a:tr h="801168"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Tantárgyleírás iránti kérelem (hallgatói jogviszonnyal nem rendelkezők részére)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 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Általános eljárási díj - Hallgatói jogviszony igazolás, kreditigazolás, tárgylista igazolás (index kivonat) készítése hallgatói jogviszonnyal nem rendelkezők részére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Folyamatos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546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0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32C69206-A3FE-D782-5A81-C6198E155CBF}"/>
              </a:ext>
            </a:extLst>
          </p:cNvPr>
          <p:cNvSpPr txBox="1"/>
          <p:nvPr/>
        </p:nvSpPr>
        <p:spPr>
          <a:xfrm>
            <a:off x="174186" y="953546"/>
            <a:ext cx="6827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Hallgatót átvenni valamely szakra </a:t>
            </a: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 képzési területről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 képzési ciklusból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5E876FD-43B9-D056-D0BC-9905FB122EF2}"/>
              </a:ext>
            </a:extLst>
          </p:cNvPr>
          <p:cNvSpPr txBox="1"/>
          <p:nvPr/>
        </p:nvSpPr>
        <p:spPr>
          <a:xfrm>
            <a:off x="367339" y="89128"/>
            <a:ext cx="6633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Átjelentkezési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más felsőoktatási intézményből</a:t>
            </a:r>
            <a:endParaRPr kumimoji="0" lang="hu-HU" sz="20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CA0064F-6A1B-D739-ACF8-9C4AE2704A0E}"/>
              </a:ext>
            </a:extLst>
          </p:cNvPr>
          <p:cNvSpPr txBox="1"/>
          <p:nvPr/>
        </p:nvSpPr>
        <p:spPr>
          <a:xfrm>
            <a:off x="174186" y="1528220"/>
            <a:ext cx="6827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Más magyar felsőoktatási intézményből 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a hallgató vehető át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akinek 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hallgatói jogviszonya elbocsátás, vagy fegyelmi úton való kizárás miatt nem szűnt meg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illetőleg a kötelező 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elbocsátás vagy kizárás feltételei sem állnak fenn.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B532EFA-C8A9-FC30-C7AB-E63C7DB33CA2}"/>
              </a:ext>
            </a:extLst>
          </p:cNvPr>
          <p:cNvSpPr txBox="1"/>
          <p:nvPr/>
        </p:nvSpPr>
        <p:spPr>
          <a:xfrm>
            <a:off x="174186" y="2390292"/>
            <a:ext cx="682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Külföldi felsőoktatási intézményből az a Hallgató vehető át, aki hiteles magyar fordításban okirattal igazolja, hogy 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legalább egy lezárt féléve van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hu-HU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VAGY egy félévre előírt tanulmányi kötelezettségének maradéktalanul eleget tett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(kreditrendszerű képzésben legalább 30 teljesített kredittel rendelkezik).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F719851-C79A-55F0-3665-78DD0C680AF4}"/>
              </a:ext>
            </a:extLst>
          </p:cNvPr>
          <p:cNvSpPr txBox="1"/>
          <p:nvPr/>
        </p:nvSpPr>
        <p:spPr>
          <a:xfrm>
            <a:off x="174186" y="3467807"/>
            <a:ext cx="6827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átvétel iránti </a:t>
            </a:r>
            <a:r>
              <a:rPr lang="hu-H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kérelemhez mellékelni kell hallgatói jogviszony igazolást, a korábbi tanulmányokat igazoló dokumentumokat és önéletrajzot.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átvétel iránti kérelmeket a Tanulmányi Bizottság méltányossági jogkörben bírálja el. A döntéssel szemben jogorvoslati lehetőség nincs.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4E00752-36BF-525F-E944-F8F11BE566B6}"/>
              </a:ext>
            </a:extLst>
          </p:cNvPr>
          <p:cNvSpPr txBox="1"/>
          <p:nvPr/>
        </p:nvSpPr>
        <p:spPr>
          <a:xfrm>
            <a:off x="174186" y="4701814"/>
            <a:ext cx="682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beiratkozást követően a Tanulmányi Osztály az átvételről szóló határozatot és a beiratkozás időpontját megküldi az elbocsátó felsőoktatási intézmény részére.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864E852-E3E5-026C-3B24-E11BC538A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279" y="4226929"/>
            <a:ext cx="1657856" cy="235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E1B93C4-1710-76A0-3373-2C15651E4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5669" y="279365"/>
            <a:ext cx="1650466" cy="235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BF5AAB1-1579-8896-2DEB-A8E3284B1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5577" y="2366296"/>
            <a:ext cx="1643845" cy="233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8E7AD6C1-EDB5-E493-D414-CA8BD6CDA70A}"/>
              </a:ext>
            </a:extLst>
          </p:cNvPr>
          <p:cNvSpPr txBox="1"/>
          <p:nvPr/>
        </p:nvSpPr>
        <p:spPr>
          <a:xfrm>
            <a:off x="10314534" y="2631071"/>
            <a:ext cx="1545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E686A78-53DB-1440-16DD-2D3AFED12C34}"/>
              </a:ext>
            </a:extLst>
          </p:cNvPr>
          <p:cNvSpPr txBox="1"/>
          <p:nvPr/>
        </p:nvSpPr>
        <p:spPr>
          <a:xfrm>
            <a:off x="8370415" y="4701814"/>
            <a:ext cx="15341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A2FDF20-AB4D-0AFA-DA4E-5B7126C181B6}"/>
              </a:ext>
            </a:extLst>
          </p:cNvPr>
          <p:cNvSpPr txBox="1"/>
          <p:nvPr/>
        </p:nvSpPr>
        <p:spPr>
          <a:xfrm>
            <a:off x="10398658" y="6578070"/>
            <a:ext cx="1377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3. oldala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7C6559E-C950-00B2-E246-0C15C343078E}"/>
              </a:ext>
            </a:extLst>
          </p:cNvPr>
          <p:cNvCxnSpPr>
            <a:cxnSpLocks/>
          </p:cNvCxnSpPr>
          <p:nvPr/>
        </p:nvCxnSpPr>
        <p:spPr>
          <a:xfrm>
            <a:off x="7267960" y="279154"/>
            <a:ext cx="19050" cy="61304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2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0F531B71-B183-56E4-BECB-481D160089F4}"/>
              </a:ext>
            </a:extLst>
          </p:cNvPr>
          <p:cNvSpPr txBox="1"/>
          <p:nvPr/>
        </p:nvSpPr>
        <p:spPr>
          <a:xfrm>
            <a:off x="276225" y="257145"/>
            <a:ext cx="66939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munkarend-</a:t>
            </a:r>
            <a:r>
              <a:rPr kumimoji="0" lang="hu-HU" sz="2000" b="1" i="0" strike="noStrike" kern="1200" cap="sm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szak-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 képzésihely-váltás iránti </a:t>
            </a:r>
            <a:r>
              <a:rPr kumimoji="0" lang="hu-HU" sz="2000" b="1" i="0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kérelem</a:t>
            </a:r>
            <a:endParaRPr kumimoji="0" lang="hu-HU" sz="2000" b="0" i="0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E60AE6A-D16B-4508-DBBC-C8A0A2EB5D54}"/>
              </a:ext>
            </a:extLst>
          </p:cNvPr>
          <p:cNvSpPr txBox="1"/>
          <p:nvPr/>
        </p:nvSpPr>
        <p:spPr>
          <a:xfrm>
            <a:off x="276225" y="3848805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Bizottság érdemi vizsgálat nélkül elutasítja a munkarendváltási kérelmet,</a:t>
            </a:r>
            <a:r>
              <a:rPr lang="hu-H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amennyiben a maximális tantárgyfelvételi lehetőségeket vagy vizsgaalkalmakat a hallgató kimerítette.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Kreditátviteli kérelem benyújtása sikeres szakváltás után szükséges, munkarendváltás esetén azonban nem kell benyújtani!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28702B3-3475-AE2B-F85E-060E5ED100AA}"/>
              </a:ext>
            </a:extLst>
          </p:cNvPr>
          <p:cNvSpPr txBox="1"/>
          <p:nvPr/>
        </p:nvSpPr>
        <p:spPr>
          <a:xfrm>
            <a:off x="276225" y="116305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Hallgató az adott szakhoz tartozó képzési program teljes időtartama alatt </a:t>
            </a:r>
            <a:r>
              <a:rPr kumimoji="0" lang="hu-HU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alkalommal kérheti, hogy a rá érvényes munkarendről másik munkarendre térhessen át.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035A4E5-1024-11FD-239F-52431699E87D}"/>
              </a:ext>
            </a:extLst>
          </p:cNvPr>
          <p:cNvSpPr txBox="1"/>
          <p:nvPr/>
        </p:nvSpPr>
        <p:spPr>
          <a:xfrm>
            <a:off x="276225" y="2058305"/>
            <a:ext cx="624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kérelemről a Tanulmányi Bizottság a Hallgató tanulmányi előmenetele, eredményei, és a kérelemben előadottak alapján, mérlegelési jogkörben dönt.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14DCAA6-1416-8B50-2688-00CF9B01D446}"/>
              </a:ext>
            </a:extLst>
          </p:cNvPr>
          <p:cNvSpPr txBox="1"/>
          <p:nvPr/>
        </p:nvSpPr>
        <p:spPr>
          <a:xfrm>
            <a:off x="276225" y="2953555"/>
            <a:ext cx="6243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Annak a Hallgatónak, akinek a Tanulmányi Bizottság egyszer már engedélyezte, hogy munkarendet váltson,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ismételten csak különösen indokolt esetben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engedélyezhető az ismételt munkarend váltás.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17ECE628-52E5-89BD-49AE-D74F5C24A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171" y="513409"/>
            <a:ext cx="2199604" cy="311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0695F5E5-4C3A-CB25-6976-E5518CC45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3642" y="3683823"/>
            <a:ext cx="1975513" cy="280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C32E4703-9C58-4003-3A06-9C1C593FCBAC}"/>
              </a:ext>
            </a:extLst>
          </p:cNvPr>
          <p:cNvSpPr txBox="1"/>
          <p:nvPr/>
        </p:nvSpPr>
        <p:spPr>
          <a:xfrm>
            <a:off x="10121839" y="3672324"/>
            <a:ext cx="13882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1. oldala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4F19C990-DFA6-39FB-54F7-7C563BA8CDB9}"/>
              </a:ext>
            </a:extLst>
          </p:cNvPr>
          <p:cNvSpPr txBox="1"/>
          <p:nvPr/>
        </p:nvSpPr>
        <p:spPr>
          <a:xfrm>
            <a:off x="7812026" y="6562143"/>
            <a:ext cx="1378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kérelem 2. oldala</a:t>
            </a:r>
          </a:p>
        </p:txBody>
      </p:sp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889456E9-660F-5E38-2F36-BE3B034D967D}"/>
              </a:ext>
            </a:extLst>
          </p:cNvPr>
          <p:cNvCxnSpPr>
            <a:cxnSpLocks/>
          </p:cNvCxnSpPr>
          <p:nvPr/>
        </p:nvCxnSpPr>
        <p:spPr>
          <a:xfrm>
            <a:off x="6562725" y="873601"/>
            <a:ext cx="0" cy="551767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6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75F240-C69C-D6B9-4333-F7C75780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" y="147824"/>
            <a:ext cx="9076329" cy="1064277"/>
          </a:xfrm>
        </p:spPr>
        <p:txBody>
          <a:bodyPr>
            <a:normAutofit/>
          </a:bodyPr>
          <a:lstStyle/>
          <a:p>
            <a:r>
              <a:rPr lang="hu-HU" sz="2000" b="1" cap="smal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Kérelem</a:t>
            </a:r>
            <a:r>
              <a:rPr lang="hu-HU" sz="2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Vendéghallgatói jogviszony létesítésére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3448F1-A8D5-8D05-0CC7-8BC732D4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26" y="933061"/>
            <a:ext cx="11732748" cy="5777115"/>
          </a:xfrm>
        </p:spPr>
        <p:txBody>
          <a:bodyPr>
            <a:normAutofit/>
          </a:bodyPr>
          <a:lstStyle/>
          <a:p>
            <a:pPr algn="just">
              <a:buSzPct val="100000"/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TVsz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31.§ (2) bekezdése alapján 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vendéghallgatói jogviszony akkor létesíthető, ha ahhoz az a felsőoktatási intézmény, amellyel a hallgató hallgatói jogviszonyban áll, hozzájárul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hozzájárulást a felsőoktatási intézmény akkor tagadhatja meg, ha a vendéghallgatói jogviszony keretében szerzett krediteket nem tudja beszámítani a tanulmányaiba.</a:t>
            </a:r>
          </a:p>
          <a:p>
            <a:pPr algn="just">
              <a:buSzPct val="100000"/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Egyetem által fogadott vendéghallgató kérelmére a Tanulmányi Osztály az érintett tantárgyfelelős oktató által elismert képzési tényeket és eredményeket tartalmazó igazolást ad ki.</a:t>
            </a:r>
          </a:p>
          <a:p>
            <a:pPr algn="just">
              <a:buSzPct val="100000"/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 felsőoktatási intézmény hallgatója számára </a:t>
            </a:r>
            <a:r>
              <a:rPr lang="hu-H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áthallgatásban való részvétel önköltséges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melynek összegét a hallgatói térítési és juttatási szabályzat (</a:t>
            </a:r>
            <a:r>
              <a:rPr lang="hu-H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SzMSz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III.2 sz. melléklet.) tartalmazza.</a:t>
            </a:r>
          </a:p>
          <a:p>
            <a:pPr algn="just">
              <a:buSzPct val="100000"/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kérelemhez az anyaintézmény által kiállított, 15 napnál nem régebbi hallgató jogviszony igazolást szükséges mellékelni.</a:t>
            </a:r>
          </a:p>
          <a:p>
            <a:pPr algn="just">
              <a:buSzPct val="100000"/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vendéghallgatói jogviszony létesítésére vonatkozó kérelmet 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őszi 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félévre vonatkozóan 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szeptember 5-ig,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tavaszi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félévre vonatkozóan 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február 5-ig 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 benyújtani. </a:t>
            </a:r>
          </a:p>
          <a:p>
            <a:pPr algn="just">
              <a:buSzPct val="100000"/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vendéghallgatói jogviszony a Károli Gáspár Református Egyetem Gazdaságtudományi, Egészségtudományi és Szociális Kar a vendéghallgatói jogviszony engedélyezését tartalmazó döntését követően a beiratkozással jön létre.</a:t>
            </a:r>
          </a:p>
          <a:p>
            <a:pPr algn="just"/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beiratkozásra őszi félév esetén szeptember 15-ig, tavaszi félév esetén február 15-ig van lehetőség!</a:t>
            </a:r>
          </a:p>
          <a:p>
            <a:pPr algn="just"/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vendéghallgatói jogviszony iránti kérelem elfogadásáról és a beiratkozás napjáról a Tanulmányi Osztály elektronikus úton tájékoztatja a hallgatót.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5697774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Words>2932</Words>
  <Application>Microsoft Office PowerPoint</Application>
  <PresentationFormat>Szélesvásznú</PresentationFormat>
  <Paragraphs>261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Abadi</vt:lpstr>
      <vt:lpstr>Arial</vt:lpstr>
      <vt:lpstr>Calibri</vt:lpstr>
      <vt:lpstr>Goudy Old Style</vt:lpstr>
      <vt:lpstr>Times New Roman</vt:lpstr>
      <vt:lpstr>Wingdings</vt:lpstr>
      <vt:lpstr>MarrakeshVTI</vt:lpstr>
      <vt:lpstr>Tanulmányi kérelmek tájékoztató</vt:lpstr>
      <vt:lpstr>A kérelem és a csatolandó dokumentumok (kérelmet alátámasztó igazolások, pénzügyi teljesítési igazolás) egyidejűleg történő benyújtása elektronikusan a kerveny.geszk@kre.hu címre (kivéve a Szakdolgozati téma/konzulens megváltoztatása iránti kérelmet!)</vt:lpstr>
      <vt:lpstr>Kérelmek benyújtási határideje</vt:lpstr>
      <vt:lpstr>Tanulmányi kérelem eljárásának menete</vt:lpstr>
      <vt:lpstr>PowerPoint-bemutató</vt:lpstr>
      <vt:lpstr>PowerPoint-bemutató</vt:lpstr>
      <vt:lpstr>PowerPoint-bemutató</vt:lpstr>
      <vt:lpstr>PowerPoint-bemutató</vt:lpstr>
      <vt:lpstr>Kérelem Vendéghallgatói jogviszony létesítésére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Kedvezményes tanrend iránti kérelem (folytatás)</vt:lpstr>
      <vt:lpstr>PowerPoint-bemutató</vt:lpstr>
      <vt:lpstr>PowerPoint-bemutató</vt:lpstr>
      <vt:lpstr>PowerPoint-bemutató</vt:lpstr>
      <vt:lpstr>Kitöltési Útmutató</vt:lpstr>
    </vt:vector>
  </TitlesOfParts>
  <Company>Károli Gáspár Református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Kreditelismerés tájékoztató</dc:title>
  <dc:creator>Baranyai Laura</dc:creator>
  <cp:lastModifiedBy>Kosik-Fa Zoltán</cp:lastModifiedBy>
  <cp:revision>138</cp:revision>
  <dcterms:created xsi:type="dcterms:W3CDTF">2023-04-04T09:24:47Z</dcterms:created>
  <dcterms:modified xsi:type="dcterms:W3CDTF">2026-01-29T11:07:46Z</dcterms:modified>
</cp:coreProperties>
</file>