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76" r:id="rId1"/>
  </p:sldMasterIdLst>
  <p:notesMasterIdLst>
    <p:notesMasterId r:id="rId14"/>
  </p:notesMasterIdLst>
  <p:sldIdLst>
    <p:sldId id="256" r:id="rId2"/>
    <p:sldId id="258" r:id="rId3"/>
    <p:sldId id="267" r:id="rId4"/>
    <p:sldId id="268" r:id="rId5"/>
    <p:sldId id="262" r:id="rId6"/>
    <p:sldId id="257" r:id="rId7"/>
    <p:sldId id="263" r:id="rId8"/>
    <p:sldId id="265" r:id="rId9"/>
    <p:sldId id="266" r:id="rId10"/>
    <p:sldId id="259" r:id="rId11"/>
    <p:sldId id="261" r:id="rId12"/>
    <p:sldId id="264" r:id="rId13"/>
  </p:sldIdLst>
  <p:sldSz cx="12192000" cy="6858000"/>
  <p:notesSz cx="6669088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Szerző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D3FF"/>
    <a:srgbClr val="B7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5033" autoAdjust="0"/>
  </p:normalViewPr>
  <p:slideViewPr>
    <p:cSldViewPr snapToGrid="0">
      <p:cViewPr varScale="1">
        <p:scale>
          <a:sx n="78" d="100"/>
          <a:sy n="78" d="100"/>
        </p:scale>
        <p:origin x="874" y="67"/>
      </p:cViewPr>
      <p:guideLst/>
    </p:cSldViewPr>
  </p:slideViewPr>
  <p:outlineViewPr>
    <p:cViewPr>
      <p:scale>
        <a:sx n="33" d="100"/>
        <a:sy n="33" d="100"/>
      </p:scale>
      <p:origin x="0" y="-181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EEF0E7-FF1E-4148-9065-B762B789C11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D02B15-2EAD-4293-BFE6-2BF0EE73143D}">
      <dgm:prSet custT="1"/>
      <dgm:spPr>
        <a:solidFill>
          <a:schemeClr val="bg1"/>
        </a:solidFill>
      </dgm:spPr>
      <dgm:t>
        <a:bodyPr/>
        <a:lstStyle/>
        <a:p>
          <a:r>
            <a:rPr lang="hu-HU" sz="1800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Kérelmek beérkezése </a:t>
          </a:r>
          <a:br>
            <a:rPr lang="hu-HU" sz="1600" dirty="0">
              <a:solidFill>
                <a:schemeClr val="tx1"/>
              </a:solidFill>
            </a:rPr>
          </a:br>
          <a:r>
            <a:rPr lang="hu-H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2026. szeptember 27-ig (Hiánypótlás határideje: 2026. október 12.)</a:t>
          </a:r>
          <a:endParaRPr lang="en-US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3657B8-2715-49D7-8CB3-0A85675ED0D1}" type="parTrans" cxnId="{47D46E15-209B-4637-90A5-042840724010}">
      <dgm:prSet/>
      <dgm:spPr/>
      <dgm:t>
        <a:bodyPr/>
        <a:lstStyle/>
        <a:p>
          <a:endParaRPr lang="en-US"/>
        </a:p>
      </dgm:t>
    </dgm:pt>
    <dgm:pt modelId="{F5C025B3-458E-48FB-9D88-DF0260F73301}" type="sibTrans" cxnId="{47D46E15-209B-4637-90A5-042840724010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tx1"/>
        </a:solidFill>
        <a:ln>
          <a:solidFill>
            <a:schemeClr val="tx1"/>
          </a:solidFill>
        </a:ln>
      </dgm:spPr>
      <dgm:t>
        <a:bodyPr rtlCol="0" anchor="ctr"/>
        <a:lstStyle/>
        <a:p>
          <a:pPr marL="0" algn="ctr" defTabSz="457200" rtl="0" eaLnBrk="1" latinLnBrk="0" hangingPunct="1"/>
          <a:endParaRPr lang="en-US" sz="1800" kern="1200">
            <a:solidFill>
              <a:schemeClr val="lt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3CC10AE2-C2D6-4F97-824E-8D20EBEA3001}">
      <dgm:prSet custT="1"/>
      <dgm:spPr>
        <a:solidFill>
          <a:schemeClr val="bg1"/>
        </a:solidFill>
      </dgm:spPr>
      <dgm:t>
        <a:bodyPr/>
        <a:lstStyle/>
        <a:p>
          <a:r>
            <a:rPr lang="hu-HU" sz="1800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Kérelmek feldolgozása</a:t>
          </a:r>
          <a:endParaRPr lang="en-US" sz="1800" b="1" u="none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857FE8-7C9C-43CB-BC22-6B35E04FFECB}" type="parTrans" cxnId="{FB33F7EC-5DA9-4E7F-B8E6-0DCCEABA417D}">
      <dgm:prSet/>
      <dgm:spPr/>
      <dgm:t>
        <a:bodyPr/>
        <a:lstStyle/>
        <a:p>
          <a:endParaRPr lang="en-US"/>
        </a:p>
      </dgm:t>
    </dgm:pt>
    <dgm:pt modelId="{78D81AD8-F58C-44DC-81A2-0DB918222819}" type="sibTrans" cxnId="{FB33F7EC-5DA9-4E7F-B8E6-0DCCEABA417D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tx1"/>
        </a:solidFill>
        <a:ln/>
      </dgm:spPr>
      <dgm:t>
        <a:bodyPr spcFirstLastPara="0" vert="horz" wrap="square" lIns="22860" tIns="22860" rIns="22860" bIns="22860" numCol="1" spcCol="1270" rtlCol="0" anchor="ctr" anchorCtr="0"/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highlight>
              <a:srgbClr val="000000"/>
            </a:highlight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1F14270E-9FCA-4936-9181-4A88BAB19AC4}">
      <dgm:prSet custT="1"/>
      <dgm:spPr>
        <a:solidFill>
          <a:schemeClr val="bg1"/>
        </a:solidFill>
      </dgm:spPr>
      <dgm:t>
        <a:bodyPr/>
        <a:lstStyle/>
        <a:p>
          <a:r>
            <a:rPr lang="hu-HU" sz="1800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Kreditátviteli Bizottsági ülés</a:t>
          </a:r>
          <a:endParaRPr lang="en-US" sz="1800" b="1" u="none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20CE26-89AB-4952-9674-50986E651050}" type="parTrans" cxnId="{AA4A5FE8-C899-4B10-A94F-C0C36100A061}">
      <dgm:prSet/>
      <dgm:spPr/>
      <dgm:t>
        <a:bodyPr/>
        <a:lstStyle/>
        <a:p>
          <a:endParaRPr lang="en-US"/>
        </a:p>
      </dgm:t>
    </dgm:pt>
    <dgm:pt modelId="{DCBE222A-D868-4DA1-BC28-10B2E017F55F}" type="sibTrans" cxnId="{AA4A5FE8-C899-4B10-A94F-C0C36100A061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tx1"/>
        </a:solidFill>
        <a:ln/>
      </dgm:spPr>
      <dgm:t>
        <a:bodyPr spcFirstLastPara="0" vert="horz" wrap="square" lIns="22860" tIns="22860" rIns="22860" bIns="22860" numCol="1" spcCol="1270" rtlCol="0" anchor="ctr" anchorCtr="0"/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srgbClr val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857C7954-4C4B-4B57-9D18-4C0C4C0B49D0}">
      <dgm:prSet custT="1"/>
      <dgm:spPr>
        <a:solidFill>
          <a:schemeClr val="bg1"/>
        </a:solidFill>
      </dgm:spPr>
      <dgm:t>
        <a:bodyPr/>
        <a:lstStyle/>
        <a:p>
          <a:r>
            <a:rPr lang="hu-HU" sz="1800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Határozatok feltöltése a Neptun felületére</a:t>
          </a:r>
          <a:endParaRPr lang="en-US" sz="1800" u="none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68FDB0-8114-4462-9073-1DF83CAC213B}" type="parTrans" cxnId="{84D7CFDD-BEB4-4421-814B-A15C3F7A1E48}">
      <dgm:prSet/>
      <dgm:spPr/>
      <dgm:t>
        <a:bodyPr/>
        <a:lstStyle/>
        <a:p>
          <a:endParaRPr lang="en-US"/>
        </a:p>
      </dgm:t>
    </dgm:pt>
    <dgm:pt modelId="{E38E9319-1322-47E1-9BE4-662ABE2204BB}" type="sibTrans" cxnId="{84D7CFDD-BEB4-4421-814B-A15C3F7A1E48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tx1"/>
        </a:solidFill>
        <a:ln/>
      </dgm:spPr>
      <dgm:t>
        <a:bodyPr spcFirstLastPara="0" vert="horz" wrap="square" lIns="22860" tIns="22860" rIns="22860" bIns="22860" numCol="1" spcCol="1270" rtlCol="0" anchor="ctr" anchorCtr="0"/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srgbClr val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C11FD86D-E5AC-44C4-A8DF-C0E78F3A1DFB}">
      <dgm:prSet custT="1"/>
      <dgm:spPr>
        <a:solidFill>
          <a:schemeClr val="bg1"/>
        </a:solidFill>
      </dgm:spPr>
      <dgm:t>
        <a:bodyPr/>
        <a:lstStyle/>
        <a:p>
          <a:r>
            <a:rPr lang="hu-HU" sz="1800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 Kreditátviteli Bizottság által elfogadott tantárgyak speciális indexsorba történő bejegyzése a </a:t>
          </a:r>
          <a:r>
            <a:rPr lang="hu-HU" sz="1800" b="1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Neptunban</a:t>
          </a:r>
          <a:br>
            <a:rPr lang="hu-HU" sz="1600" u="sng" dirty="0">
              <a:solidFill>
                <a:schemeClr val="tx1"/>
              </a:solidFill>
            </a:rPr>
          </a:br>
          <a:r>
            <a:rPr lang="hu-H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 félév szorgalmi időszakának a végéig: 2026. december 19.</a:t>
          </a:r>
          <a:endParaRPr lang="en-US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6C7E38-FC41-46D3-A0D7-CFA5322A9A75}" type="parTrans" cxnId="{56A127E8-F3DB-4AB1-B228-606FB64AF3C9}">
      <dgm:prSet/>
      <dgm:spPr/>
      <dgm:t>
        <a:bodyPr/>
        <a:lstStyle/>
        <a:p>
          <a:endParaRPr lang="en-US"/>
        </a:p>
      </dgm:t>
    </dgm:pt>
    <dgm:pt modelId="{3643B9AA-5CEC-4F27-8D4B-B3FF686C7EE5}" type="sibTrans" cxnId="{56A127E8-F3DB-4AB1-B228-606FB64AF3C9}">
      <dgm:prSet/>
      <dgm:spPr/>
      <dgm:t>
        <a:bodyPr/>
        <a:lstStyle/>
        <a:p>
          <a:endParaRPr lang="en-US"/>
        </a:p>
      </dgm:t>
    </dgm:pt>
    <dgm:pt modelId="{2731F7CB-C33F-46AB-99D4-65F2797A382A}" type="pres">
      <dgm:prSet presAssocID="{26EEF0E7-FF1E-4148-9065-B762B789C113}" presName="outerComposite" presStyleCnt="0">
        <dgm:presLayoutVars>
          <dgm:chMax val="5"/>
          <dgm:dir/>
          <dgm:resizeHandles val="exact"/>
        </dgm:presLayoutVars>
      </dgm:prSet>
      <dgm:spPr/>
    </dgm:pt>
    <dgm:pt modelId="{0D2BD888-CB7B-4AC1-9910-0FC4E563444C}" type="pres">
      <dgm:prSet presAssocID="{26EEF0E7-FF1E-4148-9065-B762B789C113}" presName="dummyMaxCanvas" presStyleCnt="0">
        <dgm:presLayoutVars/>
      </dgm:prSet>
      <dgm:spPr/>
    </dgm:pt>
    <dgm:pt modelId="{8ACBCBD1-B3BB-4FEA-AED4-0AAC8CD68570}" type="pres">
      <dgm:prSet presAssocID="{26EEF0E7-FF1E-4148-9065-B762B789C113}" presName="FiveNodes_1" presStyleLbl="node1" presStyleIdx="0" presStyleCnt="5" custLinFactNeighborY="2899">
        <dgm:presLayoutVars>
          <dgm:bulletEnabled val="1"/>
        </dgm:presLayoutVars>
      </dgm:prSet>
      <dgm:spPr/>
    </dgm:pt>
    <dgm:pt modelId="{26C81859-2061-4B38-90F8-32E0A2B10A5F}" type="pres">
      <dgm:prSet presAssocID="{26EEF0E7-FF1E-4148-9065-B762B789C113}" presName="FiveNodes_2" presStyleLbl="node1" presStyleIdx="1" presStyleCnt="5">
        <dgm:presLayoutVars>
          <dgm:bulletEnabled val="1"/>
        </dgm:presLayoutVars>
      </dgm:prSet>
      <dgm:spPr/>
    </dgm:pt>
    <dgm:pt modelId="{53F64120-DDD5-41D5-A1D0-2A5E8C81C44B}" type="pres">
      <dgm:prSet presAssocID="{26EEF0E7-FF1E-4148-9065-B762B789C113}" presName="FiveNodes_3" presStyleLbl="node1" presStyleIdx="2" presStyleCnt="5">
        <dgm:presLayoutVars>
          <dgm:bulletEnabled val="1"/>
        </dgm:presLayoutVars>
      </dgm:prSet>
      <dgm:spPr/>
    </dgm:pt>
    <dgm:pt modelId="{CBC7849E-BB93-4A01-9294-C7FB9DC2821F}" type="pres">
      <dgm:prSet presAssocID="{26EEF0E7-FF1E-4148-9065-B762B789C113}" presName="FiveNodes_4" presStyleLbl="node1" presStyleIdx="3" presStyleCnt="5">
        <dgm:presLayoutVars>
          <dgm:bulletEnabled val="1"/>
        </dgm:presLayoutVars>
      </dgm:prSet>
      <dgm:spPr/>
    </dgm:pt>
    <dgm:pt modelId="{9A80E860-7D99-4B3A-BEAA-6B0B640E6049}" type="pres">
      <dgm:prSet presAssocID="{26EEF0E7-FF1E-4148-9065-B762B789C113}" presName="FiveNodes_5" presStyleLbl="node1" presStyleIdx="4" presStyleCnt="5">
        <dgm:presLayoutVars>
          <dgm:bulletEnabled val="1"/>
        </dgm:presLayoutVars>
      </dgm:prSet>
      <dgm:spPr/>
    </dgm:pt>
    <dgm:pt modelId="{E3D66D52-751D-4992-8DEE-10F72EA792FB}" type="pres">
      <dgm:prSet presAssocID="{26EEF0E7-FF1E-4148-9065-B762B789C113}" presName="FiveConn_1-2" presStyleLbl="fgAccFollowNode1" presStyleIdx="0" presStyleCnt="4">
        <dgm:presLayoutVars>
          <dgm:bulletEnabled val="1"/>
        </dgm:presLayoutVars>
      </dgm:prSet>
      <dgm:spPr>
        <a:xfrm>
          <a:off x="6561705" y="479995"/>
          <a:ext cx="427068" cy="427068"/>
        </a:xfrm>
        <a:prstGeom prst="downArrow">
          <a:avLst>
            <a:gd name="adj1" fmla="val 55000"/>
            <a:gd name="adj2" fmla="val 45000"/>
          </a:avLst>
        </a:prstGeom>
      </dgm:spPr>
    </dgm:pt>
    <dgm:pt modelId="{3076C9E2-05C0-4C92-A645-D0AD0FC5979C}" type="pres">
      <dgm:prSet presAssocID="{26EEF0E7-FF1E-4148-9065-B762B789C113}" presName="FiveConn_2-3" presStyleLbl="fgAccFollowNode1" presStyleIdx="1" presStyleCnt="4">
        <dgm:presLayoutVars>
          <dgm:bulletEnabled val="1"/>
        </dgm:presLayoutVars>
      </dgm:prSet>
      <dgm:spPr>
        <a:xfrm>
          <a:off x="7083594" y="1228277"/>
          <a:ext cx="427068" cy="427068"/>
        </a:xfrm>
        <a:prstGeom prst="downArrow">
          <a:avLst>
            <a:gd name="adj1" fmla="val 55000"/>
            <a:gd name="adj2" fmla="val 45000"/>
          </a:avLst>
        </a:prstGeom>
      </dgm:spPr>
    </dgm:pt>
    <dgm:pt modelId="{81A05974-A3B9-45F7-8793-A1C64665DDDC}" type="pres">
      <dgm:prSet presAssocID="{26EEF0E7-FF1E-4148-9065-B762B789C113}" presName="FiveConn_3-4" presStyleLbl="fgAccFollowNode1" presStyleIdx="2" presStyleCnt="4">
        <dgm:presLayoutVars>
          <dgm:bulletEnabled val="1"/>
        </dgm:presLayoutVars>
      </dgm:prSet>
      <dgm:spPr>
        <a:xfrm>
          <a:off x="7605483" y="1965608"/>
          <a:ext cx="427068" cy="427068"/>
        </a:xfrm>
        <a:prstGeom prst="downArrow">
          <a:avLst>
            <a:gd name="adj1" fmla="val 55000"/>
            <a:gd name="adj2" fmla="val 45000"/>
          </a:avLst>
        </a:prstGeom>
      </dgm:spPr>
    </dgm:pt>
    <dgm:pt modelId="{9CAB97BF-2995-4427-9F17-7D6D1D4C192D}" type="pres">
      <dgm:prSet presAssocID="{26EEF0E7-FF1E-4148-9065-B762B789C113}" presName="FiveConn_4-5" presStyleLbl="fgAccFollowNode1" presStyleIdx="3" presStyleCnt="4">
        <dgm:presLayoutVars>
          <dgm:bulletEnabled val="1"/>
        </dgm:presLayoutVars>
      </dgm:prSet>
      <dgm:spPr>
        <a:xfrm>
          <a:off x="8127371" y="2721190"/>
          <a:ext cx="427068" cy="427068"/>
        </a:xfrm>
        <a:prstGeom prst="downArrow">
          <a:avLst>
            <a:gd name="adj1" fmla="val 55000"/>
            <a:gd name="adj2" fmla="val 45000"/>
          </a:avLst>
        </a:prstGeom>
      </dgm:spPr>
    </dgm:pt>
    <dgm:pt modelId="{36373619-E3F7-4B2F-9BEC-F46756527368}" type="pres">
      <dgm:prSet presAssocID="{26EEF0E7-FF1E-4148-9065-B762B789C113}" presName="FiveNodes_1_text" presStyleLbl="node1" presStyleIdx="4" presStyleCnt="5">
        <dgm:presLayoutVars>
          <dgm:bulletEnabled val="1"/>
        </dgm:presLayoutVars>
      </dgm:prSet>
      <dgm:spPr/>
    </dgm:pt>
    <dgm:pt modelId="{410A4F6F-C46C-4E72-85FC-CD5D37A732AE}" type="pres">
      <dgm:prSet presAssocID="{26EEF0E7-FF1E-4148-9065-B762B789C113}" presName="FiveNodes_2_text" presStyleLbl="node1" presStyleIdx="4" presStyleCnt="5">
        <dgm:presLayoutVars>
          <dgm:bulletEnabled val="1"/>
        </dgm:presLayoutVars>
      </dgm:prSet>
      <dgm:spPr/>
    </dgm:pt>
    <dgm:pt modelId="{A2B19D92-FA40-41DA-BDDB-5DBD959754F3}" type="pres">
      <dgm:prSet presAssocID="{26EEF0E7-FF1E-4148-9065-B762B789C113}" presName="FiveNodes_3_text" presStyleLbl="node1" presStyleIdx="4" presStyleCnt="5">
        <dgm:presLayoutVars>
          <dgm:bulletEnabled val="1"/>
        </dgm:presLayoutVars>
      </dgm:prSet>
      <dgm:spPr/>
    </dgm:pt>
    <dgm:pt modelId="{D817952C-D2D6-4B6D-AF93-1F6522F4AEA0}" type="pres">
      <dgm:prSet presAssocID="{26EEF0E7-FF1E-4148-9065-B762B789C113}" presName="FiveNodes_4_text" presStyleLbl="node1" presStyleIdx="4" presStyleCnt="5">
        <dgm:presLayoutVars>
          <dgm:bulletEnabled val="1"/>
        </dgm:presLayoutVars>
      </dgm:prSet>
      <dgm:spPr/>
    </dgm:pt>
    <dgm:pt modelId="{AF28BE11-84EE-47F1-B3FF-D724494EA774}" type="pres">
      <dgm:prSet presAssocID="{26EEF0E7-FF1E-4148-9065-B762B789C113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D484580A-BCBA-4A7C-8E3C-11D4F74B8CC2}" type="presOf" srcId="{1F14270E-9FCA-4936-9181-4A88BAB19AC4}" destId="{A2B19D92-FA40-41DA-BDDB-5DBD959754F3}" srcOrd="1" destOrd="0" presId="urn:microsoft.com/office/officeart/2005/8/layout/vProcess5"/>
    <dgm:cxn modelId="{47D46E15-209B-4637-90A5-042840724010}" srcId="{26EEF0E7-FF1E-4148-9065-B762B789C113}" destId="{BDD02B15-2EAD-4293-BFE6-2BF0EE73143D}" srcOrd="0" destOrd="0" parTransId="{313657B8-2715-49D7-8CB3-0A85675ED0D1}" sibTransId="{F5C025B3-458E-48FB-9D88-DF0260F73301}"/>
    <dgm:cxn modelId="{7F96DD28-AE97-4335-B7C4-220DFDC4AC8B}" type="presOf" srcId="{C11FD86D-E5AC-44C4-A8DF-C0E78F3A1DFB}" destId="{AF28BE11-84EE-47F1-B3FF-D724494EA774}" srcOrd="1" destOrd="0" presId="urn:microsoft.com/office/officeart/2005/8/layout/vProcess5"/>
    <dgm:cxn modelId="{C9666329-0DA6-4369-B7DE-02C7A55882D2}" type="presOf" srcId="{78D81AD8-F58C-44DC-81A2-0DB918222819}" destId="{3076C9E2-05C0-4C92-A645-D0AD0FC5979C}" srcOrd="0" destOrd="0" presId="urn:microsoft.com/office/officeart/2005/8/layout/vProcess5"/>
    <dgm:cxn modelId="{377F895D-4A40-4E3E-B5D6-E3B4AC85A502}" type="presOf" srcId="{26EEF0E7-FF1E-4148-9065-B762B789C113}" destId="{2731F7CB-C33F-46AB-99D4-65F2797A382A}" srcOrd="0" destOrd="0" presId="urn:microsoft.com/office/officeart/2005/8/layout/vProcess5"/>
    <dgm:cxn modelId="{EA78AA44-F0EC-4D97-A85D-968008385A0C}" type="presOf" srcId="{857C7954-4C4B-4B57-9D18-4C0C4C0B49D0}" destId="{D817952C-D2D6-4B6D-AF93-1F6522F4AEA0}" srcOrd="1" destOrd="0" presId="urn:microsoft.com/office/officeart/2005/8/layout/vProcess5"/>
    <dgm:cxn modelId="{44E2F675-8188-4DD1-8812-E456367DE041}" type="presOf" srcId="{BDD02B15-2EAD-4293-BFE6-2BF0EE73143D}" destId="{36373619-E3F7-4B2F-9BEC-F46756527368}" srcOrd="1" destOrd="0" presId="urn:microsoft.com/office/officeart/2005/8/layout/vProcess5"/>
    <dgm:cxn modelId="{50A09C58-9900-4412-A686-E6583302F52A}" type="presOf" srcId="{1F14270E-9FCA-4936-9181-4A88BAB19AC4}" destId="{53F64120-DDD5-41D5-A1D0-2A5E8C81C44B}" srcOrd="0" destOrd="0" presId="urn:microsoft.com/office/officeart/2005/8/layout/vProcess5"/>
    <dgm:cxn modelId="{027BC593-EF4F-4645-9D79-F83E8C61A211}" type="presOf" srcId="{3CC10AE2-C2D6-4F97-824E-8D20EBEA3001}" destId="{410A4F6F-C46C-4E72-85FC-CD5D37A732AE}" srcOrd="1" destOrd="0" presId="urn:microsoft.com/office/officeart/2005/8/layout/vProcess5"/>
    <dgm:cxn modelId="{887B6896-900E-4005-BAA3-9CA17085F4EA}" type="presOf" srcId="{857C7954-4C4B-4B57-9D18-4C0C4C0B49D0}" destId="{CBC7849E-BB93-4A01-9294-C7FB9DC2821F}" srcOrd="0" destOrd="0" presId="urn:microsoft.com/office/officeart/2005/8/layout/vProcess5"/>
    <dgm:cxn modelId="{F586DA9B-5B2A-4721-80E8-C721F9FB678F}" type="presOf" srcId="{F5C025B3-458E-48FB-9D88-DF0260F73301}" destId="{E3D66D52-751D-4992-8DEE-10F72EA792FB}" srcOrd="0" destOrd="0" presId="urn:microsoft.com/office/officeart/2005/8/layout/vProcess5"/>
    <dgm:cxn modelId="{5DC6C7A7-B47F-49E1-8E7E-4CBAC66B4339}" type="presOf" srcId="{E38E9319-1322-47E1-9BE4-662ABE2204BB}" destId="{9CAB97BF-2995-4427-9F17-7D6D1D4C192D}" srcOrd="0" destOrd="0" presId="urn:microsoft.com/office/officeart/2005/8/layout/vProcess5"/>
    <dgm:cxn modelId="{4BFD36AF-10EF-4EAF-9CF8-0A9A553F3590}" type="presOf" srcId="{BDD02B15-2EAD-4293-BFE6-2BF0EE73143D}" destId="{8ACBCBD1-B3BB-4FEA-AED4-0AAC8CD68570}" srcOrd="0" destOrd="0" presId="urn:microsoft.com/office/officeart/2005/8/layout/vProcess5"/>
    <dgm:cxn modelId="{EF3383CE-59C8-4221-925A-F00B665A9EE6}" type="presOf" srcId="{C11FD86D-E5AC-44C4-A8DF-C0E78F3A1DFB}" destId="{9A80E860-7D99-4B3A-BEAA-6B0B640E6049}" srcOrd="0" destOrd="0" presId="urn:microsoft.com/office/officeart/2005/8/layout/vProcess5"/>
    <dgm:cxn modelId="{84D7CFDD-BEB4-4421-814B-A15C3F7A1E48}" srcId="{26EEF0E7-FF1E-4148-9065-B762B789C113}" destId="{857C7954-4C4B-4B57-9D18-4C0C4C0B49D0}" srcOrd="3" destOrd="0" parTransId="{B468FDB0-8114-4462-9073-1DF83CAC213B}" sibTransId="{E38E9319-1322-47E1-9BE4-662ABE2204BB}"/>
    <dgm:cxn modelId="{7F5821E0-16F8-4657-8DD3-244547AE9C45}" type="presOf" srcId="{DCBE222A-D868-4DA1-BC28-10B2E017F55F}" destId="{81A05974-A3B9-45F7-8793-A1C64665DDDC}" srcOrd="0" destOrd="0" presId="urn:microsoft.com/office/officeart/2005/8/layout/vProcess5"/>
    <dgm:cxn modelId="{56A127E8-F3DB-4AB1-B228-606FB64AF3C9}" srcId="{26EEF0E7-FF1E-4148-9065-B762B789C113}" destId="{C11FD86D-E5AC-44C4-A8DF-C0E78F3A1DFB}" srcOrd="4" destOrd="0" parTransId="{7D6C7E38-FC41-46D3-A0D7-CFA5322A9A75}" sibTransId="{3643B9AA-5CEC-4F27-8D4B-B3FF686C7EE5}"/>
    <dgm:cxn modelId="{AA4A5FE8-C899-4B10-A94F-C0C36100A061}" srcId="{26EEF0E7-FF1E-4148-9065-B762B789C113}" destId="{1F14270E-9FCA-4936-9181-4A88BAB19AC4}" srcOrd="2" destOrd="0" parTransId="{F620CE26-89AB-4952-9674-50986E651050}" sibTransId="{DCBE222A-D868-4DA1-BC28-10B2E017F55F}"/>
    <dgm:cxn modelId="{FB33F7EC-5DA9-4E7F-B8E6-0DCCEABA417D}" srcId="{26EEF0E7-FF1E-4148-9065-B762B789C113}" destId="{3CC10AE2-C2D6-4F97-824E-8D20EBEA3001}" srcOrd="1" destOrd="0" parTransId="{6F857FE8-7C9C-43CB-BC22-6B35E04FFECB}" sibTransId="{78D81AD8-F58C-44DC-81A2-0DB918222819}"/>
    <dgm:cxn modelId="{12D1EEFB-4335-42F4-AD58-D3989547A3F3}" type="presOf" srcId="{3CC10AE2-C2D6-4F97-824E-8D20EBEA3001}" destId="{26C81859-2061-4B38-90F8-32E0A2B10A5F}" srcOrd="0" destOrd="0" presId="urn:microsoft.com/office/officeart/2005/8/layout/vProcess5"/>
    <dgm:cxn modelId="{C6876BC8-486C-49F5-AA72-821EEC4C83E8}" type="presParOf" srcId="{2731F7CB-C33F-46AB-99D4-65F2797A382A}" destId="{0D2BD888-CB7B-4AC1-9910-0FC4E563444C}" srcOrd="0" destOrd="0" presId="urn:microsoft.com/office/officeart/2005/8/layout/vProcess5"/>
    <dgm:cxn modelId="{1DFA2899-4219-4CDB-AA46-015959CDCBCF}" type="presParOf" srcId="{2731F7CB-C33F-46AB-99D4-65F2797A382A}" destId="{8ACBCBD1-B3BB-4FEA-AED4-0AAC8CD68570}" srcOrd="1" destOrd="0" presId="urn:microsoft.com/office/officeart/2005/8/layout/vProcess5"/>
    <dgm:cxn modelId="{DB7CA66C-7A0A-444C-B44F-B03932E178C3}" type="presParOf" srcId="{2731F7CB-C33F-46AB-99D4-65F2797A382A}" destId="{26C81859-2061-4B38-90F8-32E0A2B10A5F}" srcOrd="2" destOrd="0" presId="urn:microsoft.com/office/officeart/2005/8/layout/vProcess5"/>
    <dgm:cxn modelId="{42D434FC-ED03-454A-BEFB-CBE4E8AEE7BA}" type="presParOf" srcId="{2731F7CB-C33F-46AB-99D4-65F2797A382A}" destId="{53F64120-DDD5-41D5-A1D0-2A5E8C81C44B}" srcOrd="3" destOrd="0" presId="urn:microsoft.com/office/officeart/2005/8/layout/vProcess5"/>
    <dgm:cxn modelId="{A49890CC-21DB-4713-BD21-A04BE4FFAFDE}" type="presParOf" srcId="{2731F7CB-C33F-46AB-99D4-65F2797A382A}" destId="{CBC7849E-BB93-4A01-9294-C7FB9DC2821F}" srcOrd="4" destOrd="0" presId="urn:microsoft.com/office/officeart/2005/8/layout/vProcess5"/>
    <dgm:cxn modelId="{6B668561-6847-4BAD-ADDF-B28C3CC2B4B3}" type="presParOf" srcId="{2731F7CB-C33F-46AB-99D4-65F2797A382A}" destId="{9A80E860-7D99-4B3A-BEAA-6B0B640E6049}" srcOrd="5" destOrd="0" presId="urn:microsoft.com/office/officeart/2005/8/layout/vProcess5"/>
    <dgm:cxn modelId="{FBE7B044-E278-42F8-A04A-8E3FB89F5D15}" type="presParOf" srcId="{2731F7CB-C33F-46AB-99D4-65F2797A382A}" destId="{E3D66D52-751D-4992-8DEE-10F72EA792FB}" srcOrd="6" destOrd="0" presId="urn:microsoft.com/office/officeart/2005/8/layout/vProcess5"/>
    <dgm:cxn modelId="{6101A7C2-0911-40C4-A6B7-3E300697C2EA}" type="presParOf" srcId="{2731F7CB-C33F-46AB-99D4-65F2797A382A}" destId="{3076C9E2-05C0-4C92-A645-D0AD0FC5979C}" srcOrd="7" destOrd="0" presId="urn:microsoft.com/office/officeart/2005/8/layout/vProcess5"/>
    <dgm:cxn modelId="{BA1A4DF4-4E49-4449-B498-0D4BAF0E5436}" type="presParOf" srcId="{2731F7CB-C33F-46AB-99D4-65F2797A382A}" destId="{81A05974-A3B9-45F7-8793-A1C64665DDDC}" srcOrd="8" destOrd="0" presId="urn:microsoft.com/office/officeart/2005/8/layout/vProcess5"/>
    <dgm:cxn modelId="{93AD8B5C-B67C-44D4-BCA4-0F8DBC2D7387}" type="presParOf" srcId="{2731F7CB-C33F-46AB-99D4-65F2797A382A}" destId="{9CAB97BF-2995-4427-9F17-7D6D1D4C192D}" srcOrd="9" destOrd="0" presId="urn:microsoft.com/office/officeart/2005/8/layout/vProcess5"/>
    <dgm:cxn modelId="{24BD6898-AAA2-4380-B196-82DE058B2BAB}" type="presParOf" srcId="{2731F7CB-C33F-46AB-99D4-65F2797A382A}" destId="{36373619-E3F7-4B2F-9BEC-F46756527368}" srcOrd="10" destOrd="0" presId="urn:microsoft.com/office/officeart/2005/8/layout/vProcess5"/>
    <dgm:cxn modelId="{89BB37C2-E3B6-4B58-862C-A6D4BAD57288}" type="presParOf" srcId="{2731F7CB-C33F-46AB-99D4-65F2797A382A}" destId="{410A4F6F-C46C-4E72-85FC-CD5D37A732AE}" srcOrd="11" destOrd="0" presId="urn:microsoft.com/office/officeart/2005/8/layout/vProcess5"/>
    <dgm:cxn modelId="{4E20B983-9882-4E99-AF55-2CD338D2523D}" type="presParOf" srcId="{2731F7CB-C33F-46AB-99D4-65F2797A382A}" destId="{A2B19D92-FA40-41DA-BDDB-5DBD959754F3}" srcOrd="12" destOrd="0" presId="urn:microsoft.com/office/officeart/2005/8/layout/vProcess5"/>
    <dgm:cxn modelId="{15981100-DBEA-4125-83C2-D53E50A52623}" type="presParOf" srcId="{2731F7CB-C33F-46AB-99D4-65F2797A382A}" destId="{D817952C-D2D6-4B6D-AF93-1F6522F4AEA0}" srcOrd="13" destOrd="0" presId="urn:microsoft.com/office/officeart/2005/8/layout/vProcess5"/>
    <dgm:cxn modelId="{23920179-F7C9-4C1F-AA2E-21C2CA6F09D1}" type="presParOf" srcId="{2731F7CB-C33F-46AB-99D4-65F2797A382A}" destId="{AF28BE11-84EE-47F1-B3FF-D724494EA77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CBCBD1-B3BB-4FEA-AED4-0AAC8CD68570}">
      <dsp:nvSpPr>
        <dsp:cNvPr id="0" name=""/>
        <dsp:cNvSpPr/>
      </dsp:nvSpPr>
      <dsp:spPr>
        <a:xfrm>
          <a:off x="0" y="19047"/>
          <a:ext cx="8112361" cy="657027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Kérelmek beérkezése </a:t>
          </a:r>
          <a:br>
            <a:rPr lang="hu-HU" sz="1600" kern="1200" dirty="0">
              <a:solidFill>
                <a:schemeClr val="tx1"/>
              </a:solidFill>
            </a:rPr>
          </a:br>
          <a:r>
            <a:rPr lang="hu-H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2026. szeptember 27-ig (Hiánypótlás határideje: 2026. október 12.)</a:t>
          </a:r>
          <a:endParaRPr lang="en-US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244" y="38291"/>
        <a:ext cx="7326504" cy="618539"/>
      </dsp:txXfrm>
    </dsp:sp>
    <dsp:sp modelId="{26C81859-2061-4B38-90F8-32E0A2B10A5F}">
      <dsp:nvSpPr>
        <dsp:cNvPr id="0" name=""/>
        <dsp:cNvSpPr/>
      </dsp:nvSpPr>
      <dsp:spPr>
        <a:xfrm>
          <a:off x="605793" y="748281"/>
          <a:ext cx="8112361" cy="657027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Kérelmek feldolgozása</a:t>
          </a:r>
          <a:endParaRPr lang="en-US" sz="1800" b="1" u="none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5037" y="767525"/>
        <a:ext cx="7041012" cy="618539"/>
      </dsp:txXfrm>
    </dsp:sp>
    <dsp:sp modelId="{53F64120-DDD5-41D5-A1D0-2A5E8C81C44B}">
      <dsp:nvSpPr>
        <dsp:cNvPr id="0" name=""/>
        <dsp:cNvSpPr/>
      </dsp:nvSpPr>
      <dsp:spPr>
        <a:xfrm>
          <a:off x="1211586" y="1496563"/>
          <a:ext cx="8112361" cy="657027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Kreditátviteli Bizottsági ülés</a:t>
          </a:r>
          <a:endParaRPr lang="en-US" sz="1800" b="1" u="none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30830" y="1515807"/>
        <a:ext cx="7041012" cy="618539"/>
      </dsp:txXfrm>
    </dsp:sp>
    <dsp:sp modelId="{CBC7849E-BB93-4A01-9294-C7FB9DC2821F}">
      <dsp:nvSpPr>
        <dsp:cNvPr id="0" name=""/>
        <dsp:cNvSpPr/>
      </dsp:nvSpPr>
      <dsp:spPr>
        <a:xfrm>
          <a:off x="1817379" y="2244845"/>
          <a:ext cx="8112361" cy="657027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Határozatok feltöltése a Neptun felületére</a:t>
          </a:r>
          <a:endParaRPr lang="en-US" sz="1800" u="none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36623" y="2264089"/>
        <a:ext cx="7041012" cy="618539"/>
      </dsp:txXfrm>
    </dsp:sp>
    <dsp:sp modelId="{9A80E860-7D99-4B3A-BEAA-6B0B640E6049}">
      <dsp:nvSpPr>
        <dsp:cNvPr id="0" name=""/>
        <dsp:cNvSpPr/>
      </dsp:nvSpPr>
      <dsp:spPr>
        <a:xfrm>
          <a:off x="2423173" y="2993127"/>
          <a:ext cx="8112361" cy="657027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 Kreditátviteli Bizottság által elfogadott tantárgyak speciális indexsorba történő bejegyzése a </a:t>
          </a:r>
          <a:r>
            <a:rPr lang="hu-HU" sz="1800" b="1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Neptunban</a:t>
          </a:r>
          <a:br>
            <a:rPr lang="hu-HU" sz="1600" u="sng" kern="1200" dirty="0">
              <a:solidFill>
                <a:schemeClr val="tx1"/>
              </a:solidFill>
            </a:rPr>
          </a:br>
          <a:r>
            <a:rPr lang="hu-H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 félév szorgalmi időszakának a végéig: 2026. december 19.</a:t>
          </a:r>
          <a:endParaRPr lang="en-US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42417" y="3012371"/>
        <a:ext cx="7041012" cy="618539"/>
      </dsp:txXfrm>
    </dsp:sp>
    <dsp:sp modelId="{E3D66D52-751D-4992-8DEE-10F72EA792FB}">
      <dsp:nvSpPr>
        <dsp:cNvPr id="0" name=""/>
        <dsp:cNvSpPr/>
      </dsp:nvSpPr>
      <dsp:spPr>
        <a:xfrm>
          <a:off x="7685293" y="479995"/>
          <a:ext cx="427068" cy="427068"/>
        </a:xfrm>
        <a:prstGeom prst="downArrow">
          <a:avLst>
            <a:gd name="adj1" fmla="val 55000"/>
            <a:gd name="adj2" fmla="val 45000"/>
          </a:avLst>
        </a:prstGeom>
        <a:solidFill>
          <a:schemeClr val="tx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rtlCol="0" anchor="ctr" anchorCtr="0">
          <a:noAutofit/>
        </a:bodyPr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schemeClr val="lt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7781383" y="479995"/>
        <a:ext cx="234888" cy="321369"/>
      </dsp:txXfrm>
    </dsp:sp>
    <dsp:sp modelId="{3076C9E2-05C0-4C92-A645-D0AD0FC5979C}">
      <dsp:nvSpPr>
        <dsp:cNvPr id="0" name=""/>
        <dsp:cNvSpPr/>
      </dsp:nvSpPr>
      <dsp:spPr>
        <a:xfrm>
          <a:off x="8291087" y="1228277"/>
          <a:ext cx="427068" cy="427068"/>
        </a:xfrm>
        <a:prstGeom prst="downArrow">
          <a:avLst>
            <a:gd name="adj1" fmla="val 55000"/>
            <a:gd name="adj2" fmla="val 45000"/>
          </a:avLst>
        </a:prstGeom>
        <a:solidFill>
          <a:schemeClr val="tx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rtlCol="0" anchor="ctr" anchorCtr="0">
          <a:noAutofit/>
        </a:bodyPr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highlight>
              <a:srgbClr val="000000"/>
            </a:highlight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8387177" y="1228277"/>
        <a:ext cx="234888" cy="321369"/>
      </dsp:txXfrm>
    </dsp:sp>
    <dsp:sp modelId="{81A05974-A3B9-45F7-8793-A1C64665DDDC}">
      <dsp:nvSpPr>
        <dsp:cNvPr id="0" name=""/>
        <dsp:cNvSpPr/>
      </dsp:nvSpPr>
      <dsp:spPr>
        <a:xfrm>
          <a:off x="8896880" y="1965608"/>
          <a:ext cx="427068" cy="427068"/>
        </a:xfrm>
        <a:prstGeom prst="downArrow">
          <a:avLst>
            <a:gd name="adj1" fmla="val 55000"/>
            <a:gd name="adj2" fmla="val 45000"/>
          </a:avLst>
        </a:prstGeom>
        <a:solidFill>
          <a:schemeClr val="tx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rtlCol="0" anchor="ctr" anchorCtr="0">
          <a:noAutofit/>
        </a:bodyPr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srgbClr val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8992970" y="1965608"/>
        <a:ext cx="234888" cy="321369"/>
      </dsp:txXfrm>
    </dsp:sp>
    <dsp:sp modelId="{9CAB97BF-2995-4427-9F17-7D6D1D4C192D}">
      <dsp:nvSpPr>
        <dsp:cNvPr id="0" name=""/>
        <dsp:cNvSpPr/>
      </dsp:nvSpPr>
      <dsp:spPr>
        <a:xfrm>
          <a:off x="9502673" y="2721190"/>
          <a:ext cx="427068" cy="427068"/>
        </a:xfrm>
        <a:prstGeom prst="downArrow">
          <a:avLst>
            <a:gd name="adj1" fmla="val 55000"/>
            <a:gd name="adj2" fmla="val 45000"/>
          </a:avLst>
        </a:prstGeom>
        <a:solidFill>
          <a:schemeClr val="tx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rtlCol="0" anchor="ctr" anchorCtr="0">
          <a:noAutofit/>
        </a:bodyPr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srgbClr val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9598763" y="2721190"/>
        <a:ext cx="234888" cy="3213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075DE-4604-4185-A90C-CE884ABDF52E}" type="datetimeFigureOut">
              <a:rPr lang="hu-HU" smtClean="0"/>
              <a:t>2026. 08. 04.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66750" y="4751388"/>
            <a:ext cx="5335588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778250" y="9377363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63537-2EB3-46BA-81A2-DCF7EF4AEF0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29880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EBC55-5864-427B-84CF-6441AA82B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745" y="1205037"/>
            <a:ext cx="7744993" cy="2541336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B52BDB-18E0-4991-A6F2-7AD542015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6745" y="3949332"/>
            <a:ext cx="7744993" cy="2006735"/>
          </a:xfrm>
        </p:spPr>
        <p:txBody>
          <a:bodyPr>
            <a:normAutofit/>
          </a:bodyPr>
          <a:lstStyle>
            <a:lvl1pPr marL="0" indent="0" algn="l">
              <a:buNone/>
              <a:defRPr sz="20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0ABC6-907E-47DE-8E40-61F2DD1B4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F9251-4C49-46C2-A732-FA29F4D244D1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AB158-6097-43A1-90B6-406F93670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E077-FF20-4DD9-92B5-EE1C4D615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350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71ABCB-C306-49F0-8D5D-0B890583C1CE}"/>
              </a:ext>
            </a:extLst>
          </p:cNvPr>
          <p:cNvGrpSpPr/>
          <p:nvPr/>
        </p:nvGrpSpPr>
        <p:grpSpPr>
          <a:xfrm rot="10800000">
            <a:off x="0" y="1827078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4A67F94-2250-4B3A-8424-1BC0A0BCB3FF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FB942D8-95BE-4CFD-BFCC-26209EC192CE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DF6499A-D398-4CBC-AA22-4277539430FC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91493C-6480-4A3F-8836-1727CBA3C849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546BFEE-D3D9-4B18-BA88-49F7C7D26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8186" y="959587"/>
            <a:ext cx="9076329" cy="10642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EA5BD3-1A63-4F94-ADFA-5CA2A414D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48186" y="2248257"/>
            <a:ext cx="9076329" cy="365015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1888E-6FA1-446E-A77C-7D26923F6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4EF6-73A8-466F-A9D9-61D7DC044FE6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3313F-58CA-4397-A3B4-71B068D1E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C6AB3-89E2-4B6A-A5F3-3FB781C1A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661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7BC2869-B8E0-44C7-801E-BA0C2C1B5E82}"/>
              </a:ext>
            </a:extLst>
          </p:cNvPr>
          <p:cNvGrpSpPr/>
          <p:nvPr/>
        </p:nvGrpSpPr>
        <p:grpSpPr>
          <a:xfrm rot="10800000">
            <a:off x="0" y="1827078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A7CEB8F-94FA-4A87-AA80-066173AA5C57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4F9817E-A26F-4D7B-82A1-FA647EE4C86F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E734839-B51C-4112-A4D8-DDFCB7F84A6F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1DFF651-C17F-4B2C-A962-32FA4958BCFA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9B263D-CDF8-431B-A5D1-968764913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31030" y="866253"/>
            <a:ext cx="2222769" cy="531071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B6B9BE-E660-4F3A-ABA1-86667DC133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66253"/>
            <a:ext cx="8164286" cy="531071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82700-F509-4302-AE0E-6CC56401A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FD80-45ED-460E-B796-1D3AE2CBB7E8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3BD63-5B0C-4FB3-8434-8EA1A84F2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3E9EB-019B-4F03-8147-D6CBA6B1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60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31C13-CF9D-4E82-A5B4-91008DCD2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06FD2-89E8-4415-ADF7-22F4A4C25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CBBFF-8889-497F-B4CA-A031E8DD3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A3E73-955D-4E3F-9692-354C79A10CCB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78DAF-985B-4BB4-ADA9-02EA979F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10DBC-42B5-46AB-B36A-B39128E69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17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1B6E7-01C8-4375-B7C7-596CD1199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83229"/>
            <a:ext cx="8214179" cy="330313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441675-8F3E-47CC-9573-D853C506D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295900"/>
            <a:ext cx="8214179" cy="7937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19F49-690E-49EC-BD41-75A18C9E3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73C4-6340-4BA1-A840-6A64DCE54A6E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C9E70-1401-468E-97DE-4255CA222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BE14C-9127-4582-A006-2AEA93AF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97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34DF9-FA60-4E7B-BDE8-C0F9AFE63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F1133-890E-4E96-AEDD-0F921E26F5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6745" y="2250798"/>
            <a:ext cx="4445899" cy="37526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763B4-4987-4303-9640-54B67DD75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7174" y="2250798"/>
            <a:ext cx="4445899" cy="37526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94AAD8-D444-410E-98EC-47076908F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16FB-0EF6-4318-B39D-1E302EA17A1A}" type="datetime1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2F01E-6867-4604-8B58-F65BCC820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43D87-0EC8-43C7-9D1B-46DB52129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84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605AE-70FD-4CEE-BDFB-D5C0A3D35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5" y="960120"/>
            <a:ext cx="9196928" cy="106070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091E2-4532-4D16-827E-4DB0688F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7153" y="2062842"/>
            <a:ext cx="4445899" cy="78189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B53BE-9EDA-4D07-A042-0D101FAB9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6745" y="2882837"/>
            <a:ext cx="4446642" cy="33437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DFDFC1-7510-4F8E-A831-ABA33D977A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25280" y="2062842"/>
            <a:ext cx="4467794" cy="78189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2A42F0-9A48-4946-8BA8-394CBF01A0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24868" y="2882837"/>
            <a:ext cx="4468541" cy="33437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0FC563-D319-494F-AA63-0BDF1D25E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7FCD-5ECD-4400-A949-0AE285CEE9B4}" type="datetime1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42F4FE-433A-42F6-8A73-AD843352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575352-FC7F-4BA8-940F-2F920C280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134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B3FB5-4B13-4412-9F42-62450D6AA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C87ECA-0E5D-4DD2-B664-DF351875F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41D37-1173-4FBD-BE6F-40526332B102}" type="datetime1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E2406B-A925-466A-AF79-D0A4E0EA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61B050-D381-4E1A-88DD-361F0EE9D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0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8BF592-6A15-4999-ACFA-A535A113B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2B8DF-D02E-4527-B76C-DFCE02328406}" type="datetime1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19EFC1-AD45-4610-8FC6-2058F55E4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3DF506-CFF9-4BD2-8D76-337792779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285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77674-EAFF-4CAE-A685-8AEA617D0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94014"/>
            <a:ext cx="3932237" cy="143691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3A185-E15D-46FD-A4FB-709A8B5D0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94014"/>
            <a:ext cx="6172200" cy="47670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086F7-5F48-40D6-B4E3-1347EA21B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18012"/>
            <a:ext cx="3932237" cy="32509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F4FC41-0A32-438D-9A47-F932AB492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C536-0ECB-43D1-BA51-F5D9EE32FBD6}" type="datetime1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F0F85D-CB6B-48E8-B56F-81472CE94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6E120E-E239-4B93-AC67-210D23BD2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012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1F02C-5A08-45D4-AFE1-8EF0E6DEC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65120"/>
            <a:ext cx="3932237" cy="146580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2EF863-20E6-4CF9-A179-0A2A52E5F3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CFB1A-5B7E-45DA-9713-0CD8E3121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18014"/>
            <a:ext cx="3932237" cy="325097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FD67F-901E-4423-A48F-41F00ECA5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19CF-E675-4E15-B1AA-5690B76E8F51}" type="datetime1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B04982-0749-4F34-A4DB-DDC12BD4B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38447-AEAF-40D9-B3D3-94404C144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182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rgbClr val="B7ECFF"/>
            </a:gs>
            <a:gs pos="100000">
              <a:srgbClr val="57D3FF"/>
            </a:gs>
            <a:gs pos="26414">
              <a:srgbClr val="3FC9FB"/>
            </a:gs>
            <a:gs pos="90000">
              <a:srgbClr val="00B0F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206359A-F1E3-49EE-BBC2-40888C4A3628}"/>
              </a:ext>
            </a:extLst>
          </p:cNvPr>
          <p:cNvGrpSpPr/>
          <p:nvPr/>
        </p:nvGrpSpPr>
        <p:grpSpPr>
          <a:xfrm>
            <a:off x="9265700" y="2026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ED90C42-6A0F-48E8-BF96-7D3E2A395EC7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0863A-55F7-4EB0-9451-F3EE4D65DBDB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FE7CFE2-40F6-44B2-8AAD-0C384EEFCF7E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F0D6A17-AA80-4608-8660-8D1587A17704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11B74D-DF90-4993-88AE-4D05C91F2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4" y="959587"/>
            <a:ext cx="9076329" cy="1064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B3DE9-A495-4E75-819D-E0B2E5505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6744" y="2248257"/>
            <a:ext cx="9076329" cy="3650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430AC-DB07-423B-A52A-0065639AF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66975" y="6356350"/>
            <a:ext cx="29609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fld id="{CA39309F-0C58-4297-A30C-D87D0D1B3383}" type="datetime1">
              <a:rPr lang="en-US" smtClean="0"/>
              <a:t>8/4/2026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FAFC9-FA18-4C55-8C92-B17603CAEE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6745" y="501128"/>
            <a:ext cx="33113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5A493-61FB-4764-90B6-8CC218A78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9498" y="6356350"/>
            <a:ext cx="515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fld id="{0946259B-8396-46CD-AD42-FDEDA89DA2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593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69" r:id="rId6"/>
    <p:sldLayoutId id="2147483865" r:id="rId7"/>
    <p:sldLayoutId id="2147483866" r:id="rId8"/>
    <p:sldLayoutId id="2147483867" r:id="rId9"/>
    <p:sldLayoutId id="2147483868" r:id="rId10"/>
    <p:sldLayoutId id="214748387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SzPct val="150000"/>
        <a:buFont typeface="Goudy Old Style" panose="02020502050305020303" pitchFamily="18" charset="0"/>
        <a:buChar char="∙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10000"/>
        </a:lnSpc>
        <a:spcBef>
          <a:spcPts val="500"/>
        </a:spcBef>
        <a:buSzPct val="150000"/>
        <a:buFont typeface="Goudy Old Style" panose="02020502050305020303" pitchFamily="18" charset="0"/>
        <a:buChar char="∙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150000"/>
        <a:buFont typeface="Goudy Old Style" panose="02020502050305020303" pitchFamily="18" charset="0"/>
        <a:buChar char="∙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kerveny.geszk@kre.hu" TargetMode="External"/><Relationship Id="rId3" Type="http://schemas.openxmlformats.org/officeDocument/2006/relationships/image" Target="../media/image4.svg"/><Relationship Id="rId7" Type="http://schemas.openxmlformats.org/officeDocument/2006/relationships/hyperlink" Target="https://portal.kre.hu/index.php/neptun-top-menu.html" TargetMode="Externa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eszk.kre.hu/index.php/hallgatoinknak/kerelmek-nyomtatvanyok.htm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0.sv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9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8.png"/><Relationship Id="rId4" Type="http://schemas.openxmlformats.org/officeDocument/2006/relationships/diagramData" Target="../diagrams/data1.xml"/><Relationship Id="rId9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zakmaigyak.geszk@kre.hu" TargetMode="External"/><Relationship Id="rId2" Type="http://schemas.openxmlformats.org/officeDocument/2006/relationships/hyperlink" Target="mailto:kerveny.geszk@kre.hu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eszk.kre.hu/index.php/hallgatoinknak/szakmai-gyakorlat.html" TargetMode="External"/><Relationship Id="rId4" Type="http://schemas.openxmlformats.org/officeDocument/2006/relationships/hyperlink" Target="https://geszk.kr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32">
            <a:extLst>
              <a:ext uri="{FF2B5EF4-FFF2-40B4-BE49-F238E27FC236}">
                <a16:creationId xmlns:a16="http://schemas.microsoft.com/office/drawing/2014/main" id="{4958DF84-F5C6-794F-8945-485D6C107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képen diagram látható">
            <a:extLst>
              <a:ext uri="{FF2B5EF4-FFF2-40B4-BE49-F238E27FC236}">
                <a16:creationId xmlns:a16="http://schemas.microsoft.com/office/drawing/2014/main" id="{67F51E94-530C-75CA-EE23-21DF396A44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t="8567" b="12762"/>
          <a:stretch/>
        </p:blipFill>
        <p:spPr>
          <a:xfrm>
            <a:off x="-155566" y="-988"/>
            <a:ext cx="12347566" cy="6858000"/>
          </a:xfrm>
          <a:prstGeom prst="rect">
            <a:avLst/>
          </a:prstGeom>
        </p:spPr>
      </p:pic>
      <p:sp useBgFill="1">
        <p:nvSpPr>
          <p:cNvPr id="48" name="Freeform: Shape 34">
            <a:extLst>
              <a:ext uri="{FF2B5EF4-FFF2-40B4-BE49-F238E27FC236}">
                <a16:creationId xmlns:a16="http://schemas.microsoft.com/office/drawing/2014/main" id="{4AF0997A-7C0F-4AD2-BA90-5FE341A17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595" y="805231"/>
            <a:ext cx="3876811" cy="5245563"/>
          </a:xfrm>
          <a:custGeom>
            <a:avLst/>
            <a:gdLst>
              <a:gd name="connsiteX0" fmla="*/ 1941583 w 3876811"/>
              <a:gd name="connsiteY0" fmla="*/ 0 h 5245563"/>
              <a:gd name="connsiteX1" fmla="*/ 2111641 w 3876811"/>
              <a:gd name="connsiteY1" fmla="*/ 149097 h 5245563"/>
              <a:gd name="connsiteX2" fmla="*/ 3370493 w 3876811"/>
              <a:gd name="connsiteY2" fmla="*/ 774451 h 5245563"/>
              <a:gd name="connsiteX3" fmla="*/ 3876811 w 3876811"/>
              <a:gd name="connsiteY3" fmla="*/ 1854684 h 5245563"/>
              <a:gd name="connsiteX4" fmla="*/ 3876811 w 3876811"/>
              <a:gd name="connsiteY4" fmla="*/ 2019920 h 5245563"/>
              <a:gd name="connsiteX5" fmla="*/ 3876811 w 3876811"/>
              <a:gd name="connsiteY5" fmla="*/ 2491569 h 5245563"/>
              <a:gd name="connsiteX6" fmla="*/ 3876811 w 3876811"/>
              <a:gd name="connsiteY6" fmla="*/ 2753995 h 5245563"/>
              <a:gd name="connsiteX7" fmla="*/ 3876811 w 3876811"/>
              <a:gd name="connsiteY7" fmla="*/ 3115353 h 5245563"/>
              <a:gd name="connsiteX8" fmla="*/ 3876811 w 3876811"/>
              <a:gd name="connsiteY8" fmla="*/ 3390879 h 5245563"/>
              <a:gd name="connsiteX9" fmla="*/ 3370493 w 3876811"/>
              <a:gd name="connsiteY9" fmla="*/ 4471114 h 5245563"/>
              <a:gd name="connsiteX10" fmla="*/ 2111639 w 3876811"/>
              <a:gd name="connsiteY10" fmla="*/ 5096465 h 5245563"/>
              <a:gd name="connsiteX11" fmla="*/ 1935228 w 3876811"/>
              <a:gd name="connsiteY11" fmla="*/ 5245563 h 5245563"/>
              <a:gd name="connsiteX12" fmla="*/ 1765171 w 3876811"/>
              <a:gd name="connsiteY12" fmla="*/ 5096465 h 5245563"/>
              <a:gd name="connsiteX13" fmla="*/ 506317 w 3876811"/>
              <a:gd name="connsiteY13" fmla="*/ 4471114 h 5245563"/>
              <a:gd name="connsiteX14" fmla="*/ 0 w 3876811"/>
              <a:gd name="connsiteY14" fmla="*/ 3390879 h 5245563"/>
              <a:gd name="connsiteX15" fmla="*/ 0 w 3876811"/>
              <a:gd name="connsiteY15" fmla="*/ 3115353 h 5245563"/>
              <a:gd name="connsiteX16" fmla="*/ 0 w 3876811"/>
              <a:gd name="connsiteY16" fmla="*/ 2753995 h 5245563"/>
              <a:gd name="connsiteX17" fmla="*/ 0 w 3876811"/>
              <a:gd name="connsiteY17" fmla="*/ 2491569 h 5245563"/>
              <a:gd name="connsiteX18" fmla="*/ 0 w 3876811"/>
              <a:gd name="connsiteY18" fmla="*/ 2019920 h 5245563"/>
              <a:gd name="connsiteX19" fmla="*/ 0 w 3876811"/>
              <a:gd name="connsiteY19" fmla="*/ 1854684 h 5245563"/>
              <a:gd name="connsiteX20" fmla="*/ 506318 w 3876811"/>
              <a:gd name="connsiteY20" fmla="*/ 774451 h 5245563"/>
              <a:gd name="connsiteX21" fmla="*/ 1765173 w 3876811"/>
              <a:gd name="connsiteY21" fmla="*/ 149097 h 524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76811" h="5245563">
                <a:moveTo>
                  <a:pt x="1941583" y="0"/>
                </a:moveTo>
                <a:lnTo>
                  <a:pt x="2111641" y="149097"/>
                </a:lnTo>
                <a:cubicBezTo>
                  <a:pt x="2533315" y="474958"/>
                  <a:pt x="3008487" y="564716"/>
                  <a:pt x="3370493" y="774451"/>
                </a:cubicBezTo>
                <a:cubicBezTo>
                  <a:pt x="3718590" y="1017851"/>
                  <a:pt x="3876811" y="1296993"/>
                  <a:pt x="3876811" y="1854684"/>
                </a:cubicBezTo>
                <a:lnTo>
                  <a:pt x="3876811" y="2019920"/>
                </a:lnTo>
                <a:lnTo>
                  <a:pt x="3876811" y="2491569"/>
                </a:lnTo>
                <a:lnTo>
                  <a:pt x="3876811" y="2753995"/>
                </a:lnTo>
                <a:lnTo>
                  <a:pt x="3876811" y="3115353"/>
                </a:lnTo>
                <a:lnTo>
                  <a:pt x="3876811" y="3390879"/>
                </a:lnTo>
                <a:cubicBezTo>
                  <a:pt x="3876811" y="3948571"/>
                  <a:pt x="3718588" y="4227713"/>
                  <a:pt x="3370493" y="4471114"/>
                </a:cubicBezTo>
                <a:cubicBezTo>
                  <a:pt x="3008484" y="4680847"/>
                  <a:pt x="2533312" y="4770605"/>
                  <a:pt x="2111639" y="5096465"/>
                </a:cubicBezTo>
                <a:lnTo>
                  <a:pt x="1935228" y="5245563"/>
                </a:lnTo>
                <a:lnTo>
                  <a:pt x="1765171" y="5096465"/>
                </a:lnTo>
                <a:cubicBezTo>
                  <a:pt x="1343496" y="4770605"/>
                  <a:pt x="868325" y="4680847"/>
                  <a:pt x="506317" y="4471114"/>
                </a:cubicBezTo>
                <a:cubicBezTo>
                  <a:pt x="158223" y="4227713"/>
                  <a:pt x="0" y="3948571"/>
                  <a:pt x="0" y="3390879"/>
                </a:cubicBezTo>
                <a:lnTo>
                  <a:pt x="0" y="3115353"/>
                </a:lnTo>
                <a:lnTo>
                  <a:pt x="0" y="2753995"/>
                </a:lnTo>
                <a:lnTo>
                  <a:pt x="0" y="2491569"/>
                </a:lnTo>
                <a:lnTo>
                  <a:pt x="0" y="2019920"/>
                </a:lnTo>
                <a:lnTo>
                  <a:pt x="0" y="1854684"/>
                </a:lnTo>
                <a:cubicBezTo>
                  <a:pt x="0" y="1296993"/>
                  <a:pt x="158224" y="1017851"/>
                  <a:pt x="506318" y="774451"/>
                </a:cubicBezTo>
                <a:cubicBezTo>
                  <a:pt x="868327" y="564716"/>
                  <a:pt x="1343498" y="474958"/>
                  <a:pt x="1765173" y="1490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F613F-AE35-AA30-F1A1-8DF5F44E7C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9238" y="2078965"/>
            <a:ext cx="3195692" cy="2483704"/>
          </a:xfrm>
        </p:spPr>
        <p:txBody>
          <a:bodyPr anchor="b">
            <a:normAutofit/>
          </a:bodyPr>
          <a:lstStyle/>
          <a:p>
            <a:pPr algn="ctr"/>
            <a:r>
              <a:rPr lang="hu-HU" sz="3700" b="1" dirty="0">
                <a:solidFill>
                  <a:schemeClr val="tx1"/>
                </a:solidFill>
              </a:rPr>
              <a:t>Kreditátviteli kérelem tájékoztató</a:t>
            </a:r>
            <a:br>
              <a:rPr lang="hu-HU" sz="3700" b="1" dirty="0">
                <a:solidFill>
                  <a:schemeClr val="tx1"/>
                </a:solidFill>
              </a:rPr>
            </a:br>
            <a:endParaRPr lang="hu-HU" sz="3700" b="1" dirty="0">
              <a:solidFill>
                <a:schemeClr val="tx1"/>
              </a:solidFill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221D54D-4232-F9D7-5F7E-AE299A7A85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4514" y="4196605"/>
            <a:ext cx="2906973" cy="948601"/>
          </a:xfrm>
        </p:spPr>
        <p:txBody>
          <a:bodyPr anchor="t">
            <a:normAutofit/>
          </a:bodyPr>
          <a:lstStyle/>
          <a:p>
            <a:pPr algn="ctr"/>
            <a:r>
              <a:rPr lang="hu-HU" b="1" dirty="0">
                <a:solidFill>
                  <a:schemeClr val="tx1"/>
                </a:solidFill>
                <a:latin typeface="Abadi" panose="020B0604020202020204" pitchFamily="34" charset="0"/>
              </a:rPr>
              <a:t>2026/2027/1 (Őszi) félév</a:t>
            </a:r>
          </a:p>
        </p:txBody>
      </p:sp>
      <p:sp>
        <p:nvSpPr>
          <p:cNvPr id="49" name="Freeform: Shape 36">
            <a:extLst>
              <a:ext uri="{FF2B5EF4-FFF2-40B4-BE49-F238E27FC236}">
                <a16:creationId xmlns:a16="http://schemas.microsoft.com/office/drawing/2014/main" id="{72E67446-732B-4F72-8560-6FABB6CB25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0828" y="720724"/>
            <a:ext cx="4014345" cy="5414576"/>
          </a:xfrm>
          <a:custGeom>
            <a:avLst/>
            <a:gdLst>
              <a:gd name="connsiteX0" fmla="*/ 2144960 w 4282900"/>
              <a:gd name="connsiteY0" fmla="*/ 0 h 5795027"/>
              <a:gd name="connsiteX1" fmla="*/ 2332832 w 4282900"/>
              <a:gd name="connsiteY1" fmla="*/ 164715 h 5795027"/>
              <a:gd name="connsiteX2" fmla="*/ 3723546 w 4282900"/>
              <a:gd name="connsiteY2" fmla="*/ 855573 h 5795027"/>
              <a:gd name="connsiteX3" fmla="*/ 4282900 w 4282900"/>
              <a:gd name="connsiteY3" fmla="*/ 2048959 h 5795027"/>
              <a:gd name="connsiteX4" fmla="*/ 4282900 w 4282900"/>
              <a:gd name="connsiteY4" fmla="*/ 2231503 h 5795027"/>
              <a:gd name="connsiteX5" fmla="*/ 4282900 w 4282900"/>
              <a:gd name="connsiteY5" fmla="*/ 2752557 h 5795027"/>
              <a:gd name="connsiteX6" fmla="*/ 4282900 w 4282900"/>
              <a:gd name="connsiteY6" fmla="*/ 3042471 h 5795027"/>
              <a:gd name="connsiteX7" fmla="*/ 4282900 w 4282900"/>
              <a:gd name="connsiteY7" fmla="*/ 3441681 h 5795027"/>
              <a:gd name="connsiteX8" fmla="*/ 4282900 w 4282900"/>
              <a:gd name="connsiteY8" fmla="*/ 3746068 h 5795027"/>
              <a:gd name="connsiteX9" fmla="*/ 3723546 w 4282900"/>
              <a:gd name="connsiteY9" fmla="*/ 4939455 h 5795027"/>
              <a:gd name="connsiteX10" fmla="*/ 2332829 w 4282900"/>
              <a:gd name="connsiteY10" fmla="*/ 5630311 h 5795027"/>
              <a:gd name="connsiteX11" fmla="*/ 2137940 w 4282900"/>
              <a:gd name="connsiteY11" fmla="*/ 5795027 h 5795027"/>
              <a:gd name="connsiteX12" fmla="*/ 1950069 w 4282900"/>
              <a:gd name="connsiteY12" fmla="*/ 5630311 h 5795027"/>
              <a:gd name="connsiteX13" fmla="*/ 559353 w 4282900"/>
              <a:gd name="connsiteY13" fmla="*/ 4939455 h 5795027"/>
              <a:gd name="connsiteX14" fmla="*/ 0 w 4282900"/>
              <a:gd name="connsiteY14" fmla="*/ 3746068 h 5795027"/>
              <a:gd name="connsiteX15" fmla="*/ 0 w 4282900"/>
              <a:gd name="connsiteY15" fmla="*/ 3441681 h 5795027"/>
              <a:gd name="connsiteX16" fmla="*/ 0 w 4282900"/>
              <a:gd name="connsiteY16" fmla="*/ 3042471 h 5795027"/>
              <a:gd name="connsiteX17" fmla="*/ 0 w 4282900"/>
              <a:gd name="connsiteY17" fmla="*/ 2752557 h 5795027"/>
              <a:gd name="connsiteX18" fmla="*/ 0 w 4282900"/>
              <a:gd name="connsiteY18" fmla="*/ 2231503 h 5795027"/>
              <a:gd name="connsiteX19" fmla="*/ 0 w 4282900"/>
              <a:gd name="connsiteY19" fmla="*/ 2048959 h 5795027"/>
              <a:gd name="connsiteX20" fmla="*/ 559354 w 4282900"/>
              <a:gd name="connsiteY20" fmla="*/ 855573 h 5795027"/>
              <a:gd name="connsiteX21" fmla="*/ 1950071 w 4282900"/>
              <a:gd name="connsiteY21" fmla="*/ 164715 h 579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82900" h="5795027">
                <a:moveTo>
                  <a:pt x="2144960" y="0"/>
                </a:moveTo>
                <a:lnTo>
                  <a:pt x="2332832" y="164715"/>
                </a:lnTo>
                <a:cubicBezTo>
                  <a:pt x="2798675" y="524709"/>
                  <a:pt x="3323620" y="623869"/>
                  <a:pt x="3723546" y="855573"/>
                </a:cubicBezTo>
                <a:cubicBezTo>
                  <a:pt x="4108105" y="1124469"/>
                  <a:pt x="4282900" y="1432851"/>
                  <a:pt x="4282900" y="2048959"/>
                </a:cubicBezTo>
                <a:lnTo>
                  <a:pt x="4282900" y="2231503"/>
                </a:lnTo>
                <a:lnTo>
                  <a:pt x="4282900" y="2752557"/>
                </a:lnTo>
                <a:lnTo>
                  <a:pt x="4282900" y="3042471"/>
                </a:lnTo>
                <a:lnTo>
                  <a:pt x="4282900" y="3441681"/>
                </a:lnTo>
                <a:lnTo>
                  <a:pt x="4282900" y="3746068"/>
                </a:lnTo>
                <a:cubicBezTo>
                  <a:pt x="4282900" y="4362177"/>
                  <a:pt x="4108103" y="4670559"/>
                  <a:pt x="3723546" y="4939455"/>
                </a:cubicBezTo>
                <a:cubicBezTo>
                  <a:pt x="3323617" y="5171158"/>
                  <a:pt x="2798672" y="5270318"/>
                  <a:pt x="2332829" y="5630311"/>
                </a:cubicBezTo>
                <a:lnTo>
                  <a:pt x="2137940" y="5795027"/>
                </a:lnTo>
                <a:lnTo>
                  <a:pt x="1950069" y="5630311"/>
                </a:lnTo>
                <a:cubicBezTo>
                  <a:pt x="1484225" y="5270318"/>
                  <a:pt x="959280" y="5171158"/>
                  <a:pt x="559353" y="4939455"/>
                </a:cubicBezTo>
                <a:cubicBezTo>
                  <a:pt x="174796" y="4670559"/>
                  <a:pt x="0" y="4362177"/>
                  <a:pt x="0" y="3746068"/>
                </a:cubicBezTo>
                <a:lnTo>
                  <a:pt x="0" y="3441681"/>
                </a:lnTo>
                <a:lnTo>
                  <a:pt x="0" y="3042471"/>
                </a:lnTo>
                <a:lnTo>
                  <a:pt x="0" y="2752557"/>
                </a:lnTo>
                <a:lnTo>
                  <a:pt x="0" y="2231503"/>
                </a:lnTo>
                <a:lnTo>
                  <a:pt x="0" y="2048959"/>
                </a:lnTo>
                <a:cubicBezTo>
                  <a:pt x="0" y="1432851"/>
                  <a:pt x="174797" y="1124469"/>
                  <a:pt x="559354" y="855573"/>
                </a:cubicBezTo>
                <a:cubicBezTo>
                  <a:pt x="959283" y="623869"/>
                  <a:pt x="1484227" y="524709"/>
                  <a:pt x="1950071" y="164715"/>
                </a:cubicBezTo>
                <a:close/>
              </a:path>
            </a:pathLst>
          </a:custGeom>
          <a:noFill/>
          <a:ln w="25400" cap="rnd">
            <a:solidFill>
              <a:schemeClr val="bg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Kép 5" descr="A képen a Károli Gáspár Református Egyetem hivatalos logója, megnevezése és intézményi azonosítója olvasható">
            <a:extLst>
              <a:ext uri="{FF2B5EF4-FFF2-40B4-BE49-F238E27FC236}">
                <a16:creationId xmlns:a16="http://schemas.microsoft.com/office/drawing/2014/main" id="{F36F7F5C-BD27-5D86-E57D-BB1EE5E6FD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99804" y="5721617"/>
            <a:ext cx="7948142" cy="11344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4950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C4FB83-2E98-F1D9-E941-262B11345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20" y="152400"/>
            <a:ext cx="3433806" cy="769002"/>
          </a:xfrm>
        </p:spPr>
        <p:txBody>
          <a:bodyPr>
            <a:normAutofit/>
          </a:bodyPr>
          <a:lstStyle/>
          <a:p>
            <a:r>
              <a:rPr kumimoji="0" lang="hu-HU" sz="2400" b="1" i="0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Kitöltési Útmutató</a:t>
            </a:r>
            <a:endParaRPr lang="hu-H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FE5377BA-8764-55CB-06A4-B0B0921B4E38}"/>
              </a:ext>
            </a:extLst>
          </p:cNvPr>
          <p:cNvSpPr txBox="1"/>
          <p:nvPr/>
        </p:nvSpPr>
        <p:spPr>
          <a:xfrm>
            <a:off x="798739" y="1721570"/>
            <a:ext cx="27527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félév, amelyre a Hallgató felvételt nyert és képzését megkezdi/megkezdte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ECA8814-DA49-5015-C9C9-238FDE2E7B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129" y="823915"/>
            <a:ext cx="4185741" cy="5933351"/>
          </a:xfrm>
          <a:prstGeom prst="rect">
            <a:avLst/>
          </a:prstGeom>
        </p:spPr>
      </p:pic>
      <p:sp>
        <p:nvSpPr>
          <p:cNvPr id="10" name="Nyíl: balra mutató 9">
            <a:extLst>
              <a:ext uri="{FF2B5EF4-FFF2-40B4-BE49-F238E27FC236}">
                <a16:creationId xmlns:a16="http://schemas.microsoft.com/office/drawing/2014/main" id="{88E0412E-3E55-357E-BE9F-35010BBAFB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30215" y="1776577"/>
            <a:ext cx="542925" cy="20955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Nyíl: balra mutató 10">
            <a:extLst>
              <a:ext uri="{FF2B5EF4-FFF2-40B4-BE49-F238E27FC236}">
                <a16:creationId xmlns:a16="http://schemas.microsoft.com/office/drawing/2014/main" id="{B094AB85-AC51-A0C6-D11B-5C3CFA5DD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731666" y="1986127"/>
            <a:ext cx="542925" cy="20955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l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Nyíl: balra mutató 13">
            <a:extLst>
              <a:ext uri="{FF2B5EF4-FFF2-40B4-BE49-F238E27FC236}">
                <a16:creationId xmlns:a16="http://schemas.microsoft.com/office/drawing/2014/main" id="{08FE3578-77F8-9513-CA52-2F531C0BF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30215" y="2250684"/>
            <a:ext cx="542925" cy="20955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Nyíl: balra mutató 15">
            <a:extLst>
              <a:ext uri="{FF2B5EF4-FFF2-40B4-BE49-F238E27FC236}">
                <a16:creationId xmlns:a16="http://schemas.microsoft.com/office/drawing/2014/main" id="{731E109D-07E1-C6FA-9641-B039F222F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664631" y="5195723"/>
            <a:ext cx="542925" cy="20955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E11ADE57-8984-CCE6-5D68-DA703B728073}"/>
              </a:ext>
            </a:extLst>
          </p:cNvPr>
          <p:cNvSpPr txBox="1"/>
          <p:nvPr/>
        </p:nvSpPr>
        <p:spPr>
          <a:xfrm>
            <a:off x="8564999" y="1678350"/>
            <a:ext cx="3295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Hallgató NEPTUN-ban szereplő neve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8C2C3BFA-8286-B418-25D1-024B3DFBE71F}"/>
              </a:ext>
            </a:extLst>
          </p:cNvPr>
          <p:cNvSpPr txBox="1"/>
          <p:nvPr/>
        </p:nvSpPr>
        <p:spPr>
          <a:xfrm>
            <a:off x="8564999" y="2195677"/>
            <a:ext cx="329564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Hallgató aktuális szakját kell x-szel jelölni</a:t>
            </a: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kérelem kizárólag a feltöltött tartalommal fogadható be, azon ne módosítsanak!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227D70DF-EC21-980F-41E7-79DBC40C9A96}"/>
              </a:ext>
            </a:extLst>
          </p:cNvPr>
          <p:cNvSpPr txBox="1"/>
          <p:nvPr/>
        </p:nvSpPr>
        <p:spPr>
          <a:xfrm>
            <a:off x="767669" y="4823444"/>
            <a:ext cx="28969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csatolt mellékletek x-szel történő bejelölése, mellyel együtt a kérelem továbbításra kerül a Tanulmányi Osztály részére</a:t>
            </a:r>
          </a:p>
        </p:txBody>
      </p:sp>
    </p:spTree>
    <p:extLst>
      <p:ext uri="{BB962C8B-B14F-4D97-AF65-F5344CB8AC3E}">
        <p14:creationId xmlns:p14="http://schemas.microsoft.com/office/powerpoint/2010/main" val="1541751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C4FB83-2E98-F1D9-E941-262B11345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20" y="152400"/>
            <a:ext cx="3433806" cy="769002"/>
          </a:xfrm>
        </p:spPr>
        <p:txBody>
          <a:bodyPr>
            <a:normAutofit fontScale="90000"/>
          </a:bodyPr>
          <a:lstStyle/>
          <a:p>
            <a:r>
              <a:rPr kumimoji="0" lang="hu-HU" sz="2400" b="1" i="0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Kitöltési Útmutató </a:t>
            </a:r>
            <a:br>
              <a:rPr kumimoji="0" lang="hu-HU" sz="2400" b="1" i="0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hu-HU" sz="2400" b="1" i="0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számú melléklet</a:t>
            </a:r>
            <a:endParaRPr lang="hu-H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36BAA04-29F4-BFCA-DC18-D987A29512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1784" y="769002"/>
            <a:ext cx="4168431" cy="5936598"/>
          </a:xfrm>
          <a:prstGeom prst="rect">
            <a:avLst/>
          </a:prstGeom>
        </p:spPr>
      </p:pic>
      <p:sp>
        <p:nvSpPr>
          <p:cNvPr id="18" name="Nyíl: balra mutató 17">
            <a:extLst>
              <a:ext uri="{FF2B5EF4-FFF2-40B4-BE49-F238E27FC236}">
                <a16:creationId xmlns:a16="http://schemas.microsoft.com/office/drawing/2014/main" id="{873E955C-CC52-EBD4-837B-6BA303509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789567" y="2846772"/>
            <a:ext cx="542925" cy="20955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FE5377BA-8764-55CB-06A4-B0B0921B4E38}"/>
              </a:ext>
            </a:extLst>
          </p:cNvPr>
          <p:cNvSpPr txBox="1"/>
          <p:nvPr/>
        </p:nvSpPr>
        <p:spPr>
          <a:xfrm>
            <a:off x="1353977" y="2048386"/>
            <a:ext cx="24420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Hallgató mintatantervében szereplő tantárgykód 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(kurzuskód nem elfogadható!)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A3942D83-5514-FE60-075E-057BE38141F5}"/>
              </a:ext>
            </a:extLst>
          </p:cNvPr>
          <p:cNvSpPr txBox="1"/>
          <p:nvPr/>
        </p:nvSpPr>
        <p:spPr>
          <a:xfrm>
            <a:off x="1353977" y="2686990"/>
            <a:ext cx="248666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korábbi felsőoktatási intézmény neve, ahol a Hallgató teljesítette a tantárgyat</a:t>
            </a:r>
          </a:p>
        </p:txBody>
      </p:sp>
      <p:sp>
        <p:nvSpPr>
          <p:cNvPr id="11" name="Nyíl: balra mutató 10">
            <a:extLst>
              <a:ext uri="{FF2B5EF4-FFF2-40B4-BE49-F238E27FC236}">
                <a16:creationId xmlns:a16="http://schemas.microsoft.com/office/drawing/2014/main" id="{B094AB85-AC51-A0C6-D11B-5C3CFA5DD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792339" y="2262913"/>
            <a:ext cx="542925" cy="20955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Nyíl: balra mutató 13">
            <a:extLst>
              <a:ext uri="{FF2B5EF4-FFF2-40B4-BE49-F238E27FC236}">
                <a16:creationId xmlns:a16="http://schemas.microsoft.com/office/drawing/2014/main" id="{08FE3578-77F8-9513-CA52-2F531C0BF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8752" y="2262913"/>
            <a:ext cx="542925" cy="20955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Nyíl: balra mutató 9">
            <a:extLst>
              <a:ext uri="{FF2B5EF4-FFF2-40B4-BE49-F238E27FC236}">
                <a16:creationId xmlns:a16="http://schemas.microsoft.com/office/drawing/2014/main" id="{88E0412E-3E55-357E-BE9F-35010BBAFB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8752" y="2846772"/>
            <a:ext cx="542925" cy="20955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9A70E31-FACD-07BF-C635-BBD2FE46EBCD}"/>
              </a:ext>
            </a:extLst>
          </p:cNvPr>
          <p:cNvSpPr txBox="1"/>
          <p:nvPr/>
        </p:nvSpPr>
        <p:spPr>
          <a:xfrm>
            <a:off x="479834" y="5005456"/>
            <a:ext cx="35226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mellékletek sokszorosíthatók!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8C2C3BFA-8286-B418-25D1-024B3DFBE71F}"/>
              </a:ext>
            </a:extLst>
          </p:cNvPr>
          <p:cNvSpPr txBox="1"/>
          <p:nvPr/>
        </p:nvSpPr>
        <p:spPr>
          <a:xfrm>
            <a:off x="8655564" y="1907269"/>
            <a:ext cx="27981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tantárgy neve és kreditértéke, amely alól Hallgató a felmentését kéri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9B4BAD7F-C6DE-AD51-3907-E296168BE5BC}"/>
              </a:ext>
            </a:extLst>
          </p:cNvPr>
          <p:cNvSpPr txBox="1"/>
          <p:nvPr/>
        </p:nvSpPr>
        <p:spPr>
          <a:xfrm>
            <a:off x="8655564" y="2689937"/>
            <a:ext cx="2642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Hallgató korábbi képzése, amelyen a tantárgyat teljesítette</a:t>
            </a:r>
            <a:endParaRPr lang="hu-HU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650FD1A7-8D9B-8963-C4BA-719D6A93CC78}"/>
              </a:ext>
            </a:extLst>
          </p:cNvPr>
          <p:cNvSpPr txBox="1"/>
          <p:nvPr/>
        </p:nvSpPr>
        <p:spPr>
          <a:xfrm>
            <a:off x="8351353" y="5159344"/>
            <a:ext cx="384064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1. számú melléklet egy oldalán két elfogadandó tantárgy jelölhető meg</a:t>
            </a: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223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828991E-B906-C8B5-8174-57EA0A197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1778BBD-941D-2155-FDB0-155F7AEA6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20" y="152400"/>
            <a:ext cx="3433806" cy="769002"/>
          </a:xfrm>
        </p:spPr>
        <p:txBody>
          <a:bodyPr>
            <a:normAutofit fontScale="90000"/>
          </a:bodyPr>
          <a:lstStyle/>
          <a:p>
            <a:r>
              <a:rPr kumimoji="0" lang="hu-HU" sz="2400" b="1" i="0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Kitöltési Útmutató</a:t>
            </a:r>
            <a:br>
              <a:rPr lang="hu-HU" sz="2400" b="1" cap="sm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400" b="1" cap="sm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számú melléklet</a:t>
            </a:r>
            <a:endParaRPr lang="hu-H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99E53016-ECB1-9B8E-DDC4-2500E908C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7983" y="769002"/>
            <a:ext cx="4176031" cy="5936598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78B8AA09-894E-08CC-8399-A863CF50BD00}"/>
              </a:ext>
            </a:extLst>
          </p:cNvPr>
          <p:cNvSpPr txBox="1"/>
          <p:nvPr/>
        </p:nvSpPr>
        <p:spPr>
          <a:xfrm>
            <a:off x="1300680" y="2173896"/>
            <a:ext cx="24420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Hallgató mintatantervében szereplő tantárgykód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(kurzuskód nem elfogadható!)</a:t>
            </a:r>
            <a:endParaRPr kumimoji="0" lang="hu-HU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D0ACE232-28C0-4FFA-4EB3-EF1E7D72B96F}"/>
              </a:ext>
            </a:extLst>
          </p:cNvPr>
          <p:cNvSpPr txBox="1"/>
          <p:nvPr/>
        </p:nvSpPr>
        <p:spPr>
          <a:xfrm>
            <a:off x="1300680" y="3069394"/>
            <a:ext cx="2442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Amennyiben a Hallgató nyelvvizsga-bizonyítvánnyal rendelkezik, úgy a melléklet felső része kitöltendő</a:t>
            </a:r>
          </a:p>
        </p:txBody>
      </p:sp>
      <p:sp>
        <p:nvSpPr>
          <p:cNvPr id="4" name="Nyíl: balra mutató 3">
            <a:extLst>
              <a:ext uri="{FF2B5EF4-FFF2-40B4-BE49-F238E27FC236}">
                <a16:creationId xmlns:a16="http://schemas.microsoft.com/office/drawing/2014/main" id="{16A6EECD-2184-73A6-67CE-89E6ABAB3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824598" y="2438453"/>
            <a:ext cx="542925" cy="20955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Nyíl: balra mutató 17">
            <a:extLst>
              <a:ext uri="{FF2B5EF4-FFF2-40B4-BE49-F238E27FC236}">
                <a16:creationId xmlns:a16="http://schemas.microsoft.com/office/drawing/2014/main" id="{B70B9626-5665-DE83-4BD0-2914487CD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824599" y="3069394"/>
            <a:ext cx="542925" cy="20955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Nyíl: balra mutató 9">
            <a:extLst>
              <a:ext uri="{FF2B5EF4-FFF2-40B4-BE49-F238E27FC236}">
                <a16:creationId xmlns:a16="http://schemas.microsoft.com/office/drawing/2014/main" id="{023EF49B-E963-C2A7-FCF7-8F1D2B9F4B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6307" y="4891831"/>
            <a:ext cx="542925" cy="20955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AEA8C766-2B56-D88C-9B48-FD8AC9BFCA07}"/>
              </a:ext>
            </a:extLst>
          </p:cNvPr>
          <p:cNvSpPr txBox="1"/>
          <p:nvPr/>
        </p:nvSpPr>
        <p:spPr>
          <a:xfrm>
            <a:off x="456301" y="5209103"/>
            <a:ext cx="32815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mellékletek sokszorosíthatók!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28EACE5D-441D-A902-2ECD-741450BA94D4}"/>
              </a:ext>
            </a:extLst>
          </p:cNvPr>
          <p:cNvSpPr txBox="1"/>
          <p:nvPr/>
        </p:nvSpPr>
        <p:spPr>
          <a:xfrm>
            <a:off x="8589033" y="4732049"/>
            <a:ext cx="2798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Amennyiben a Hallgató érettségi bizonyítvánnyal rendelkezik, úgy a melléklet alsó része kitöltendő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915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ím 10" descr="Kreditátviteli kérelem benyújtásának menete&#10;">
            <a:extLst>
              <a:ext uri="{FF2B5EF4-FFF2-40B4-BE49-F238E27FC236}">
                <a16:creationId xmlns:a16="http://schemas.microsoft.com/office/drawing/2014/main" id="{FDD25F08-C7DD-7BBE-CC95-3354BAFAB24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75846" y="281833"/>
            <a:ext cx="778965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sm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Kreditátviteli kérelem benyújtásának menete</a:t>
            </a:r>
            <a:endParaRPr kumimoji="0" lang="hu-HU" sz="2400" b="0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Tartalom helye 4" descr="Jelvény 1 körvonalas">
            <a:extLst>
              <a:ext uri="{FF2B5EF4-FFF2-40B4-BE49-F238E27FC236}">
                <a16:creationId xmlns:a16="http://schemas.microsoft.com/office/drawing/2014/main" id="{4AF9F7DB-11F8-1999-CFC9-9DB2591D94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5702" y="934680"/>
            <a:ext cx="381794" cy="381794"/>
          </a:xfrm>
        </p:spPr>
      </p:pic>
      <p:pic>
        <p:nvPicPr>
          <p:cNvPr id="23" name="Ábra 22" descr="Jelvény körvonalas">
            <a:extLst>
              <a:ext uri="{FF2B5EF4-FFF2-40B4-BE49-F238E27FC236}">
                <a16:creationId xmlns:a16="http://schemas.microsoft.com/office/drawing/2014/main" id="{D98DFFA2-DEF3-B8FC-21CD-03090B89F2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701" y="1599156"/>
            <a:ext cx="381795" cy="381795"/>
          </a:xfrm>
          <a:prstGeom prst="rect">
            <a:avLst/>
          </a:prstGeom>
        </p:spPr>
      </p:pic>
      <p:pic>
        <p:nvPicPr>
          <p:cNvPr id="25" name="Ábra 24" descr="Jelvény 3 körvonalas">
            <a:extLst>
              <a:ext uri="{FF2B5EF4-FFF2-40B4-BE49-F238E27FC236}">
                <a16:creationId xmlns:a16="http://schemas.microsoft.com/office/drawing/2014/main" id="{ADDA2025-720A-2DB2-C8AB-CB77E8A62F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701" y="2928109"/>
            <a:ext cx="381992" cy="381992"/>
          </a:xfrm>
          <a:prstGeom prst="rect">
            <a:avLst/>
          </a:prstGeom>
        </p:spPr>
      </p:pic>
      <p:cxnSp>
        <p:nvCxnSpPr>
          <p:cNvPr id="35" name="Egyenes összekötő 34">
            <a:extLst>
              <a:ext uri="{FF2B5EF4-FFF2-40B4-BE49-F238E27FC236}">
                <a16:creationId xmlns:a16="http://schemas.microsoft.com/office/drawing/2014/main" id="{C2BA60F4-9CD0-2F85-54CE-A697743B7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75847" y="3429000"/>
            <a:ext cx="810073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Szövegdoboz 39">
            <a:extLst>
              <a:ext uri="{FF2B5EF4-FFF2-40B4-BE49-F238E27FC236}">
                <a16:creationId xmlns:a16="http://schemas.microsoft.com/office/drawing/2014/main" id="{D432AE13-4603-5FC8-40F4-EC824CFC0B60}"/>
              </a:ext>
            </a:extLst>
          </p:cNvPr>
          <p:cNvSpPr txBox="1"/>
          <p:nvPr/>
        </p:nvSpPr>
        <p:spPr>
          <a:xfrm>
            <a:off x="775847" y="3610269"/>
            <a:ext cx="6712957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Kérvény leadási határideje: </a:t>
            </a:r>
            <a:b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szeptember 27. vasárnap (23:59)</a:t>
            </a:r>
          </a:p>
          <a:p>
            <a:r>
              <a:rPr lang="hu-H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Hiánypótlás határideje: </a:t>
            </a:r>
          </a:p>
          <a:p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2026. október 12. hétfő (23:59)</a:t>
            </a:r>
          </a:p>
          <a:p>
            <a:endParaRPr lang="hu-HU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tájékoztatóban foglalt határidők előzetes tájékoztatásul szolgálnak, a változás jogát a Kar fenntartja. A határidőn túl érkezett kérelmeket és dokumentumokat nem áll módunkban befogadni!</a:t>
            </a:r>
          </a:p>
        </p:txBody>
      </p:sp>
      <p:pic>
        <p:nvPicPr>
          <p:cNvPr id="12" name="Kép 11" descr="A képen szöveg, képernyőkép, szoftver, Weblap látható">
            <a:extLst>
              <a:ext uri="{FF2B5EF4-FFF2-40B4-BE49-F238E27FC236}">
                <a16:creationId xmlns:a16="http://schemas.microsoft.com/office/drawing/2014/main" id="{E6B8375A-139A-8FBF-D9C8-05D03B4ED9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361" y="3547900"/>
            <a:ext cx="4037045" cy="2648506"/>
          </a:xfrm>
          <a:prstGeom prst="rect">
            <a:avLst/>
          </a:prstGeom>
        </p:spPr>
      </p:pic>
      <p:sp>
        <p:nvSpPr>
          <p:cNvPr id="33" name="Szövegdoboz 32">
            <a:extLst>
              <a:ext uri="{FF2B5EF4-FFF2-40B4-BE49-F238E27FC236}">
                <a16:creationId xmlns:a16="http://schemas.microsoft.com/office/drawing/2014/main" id="{BEE64E15-E956-FEC6-7DEE-E82197B4DC67}"/>
              </a:ext>
            </a:extLst>
          </p:cNvPr>
          <p:cNvSpPr txBox="1"/>
          <p:nvPr/>
        </p:nvSpPr>
        <p:spPr>
          <a:xfrm>
            <a:off x="7938360" y="6196406"/>
            <a:ext cx="40370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KRE-GESZK által használt kérelmek a Kérelmek, nyomtatványok menüpontból érhetőek el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8326B67-3AB7-6839-7875-5AD0F66109F4}"/>
              </a:ext>
            </a:extLst>
          </p:cNvPr>
          <p:cNvSpPr txBox="1">
            <a:spLocks/>
          </p:cNvSpPr>
          <p:nvPr/>
        </p:nvSpPr>
        <p:spPr>
          <a:xfrm>
            <a:off x="1212550" y="862397"/>
            <a:ext cx="10419011" cy="2985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150000"/>
              <a:buFont typeface="Goudy Old Style" panose="02020502050305020303" pitchFamily="18" charset="0"/>
              <a:buChar char="∙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7432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864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150000"/>
              <a:buFont typeface="Goudy Old Style" panose="02020502050305020303" pitchFamily="18" charset="0"/>
              <a:buChar char="∙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59436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2296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150000"/>
              <a:buFont typeface="Goudy Old Style" panose="02020502050305020303" pitchFamily="18" charset="0"/>
              <a:buChar char="∙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Goudy Old Style" panose="02020502050305020303" pitchFamily="18" charset="0"/>
              <a:buNone/>
            </a:pPr>
            <a:r>
              <a:rPr lang="hu-H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kérelemnyomtatvány</a:t>
            </a:r>
            <a:r>
              <a:rPr lang="hu-H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Hallgató általi elektronikus </a:t>
            </a:r>
            <a:r>
              <a:rPr lang="hu-HU" sz="16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kitöltése</a:t>
            </a:r>
            <a:r>
              <a:rPr lang="hu-H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majd saját kezűleg vagy DÁP alkalmazásban „Digitális aláírással” történő </a:t>
            </a:r>
            <a:r>
              <a:rPr lang="hu-HU" sz="16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aláírása</a:t>
            </a:r>
            <a:endParaRPr lang="hu-HU" sz="1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Goudy Old Style" panose="02020502050305020303" pitchFamily="18" charset="0"/>
              <a:buNone/>
            </a:pPr>
            <a:r>
              <a:rPr lang="hu-H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hu-HU" sz="1600" b="1" dirty="0">
                <a:solidFill>
                  <a:srgbClr val="FF0000"/>
                </a:solidFill>
              </a:rPr>
              <a:t>Általános eljárási díj - Kreditátviteli kérelem eljárási díja; (kérelmenként) (kivéve kiutazó Erasmus hallgatók)” </a:t>
            </a:r>
            <a:r>
              <a:rPr lang="hu-H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díjtétel </a:t>
            </a:r>
            <a:r>
              <a:rPr lang="hu-HU" sz="16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befizetése</a:t>
            </a:r>
            <a:r>
              <a:rPr lang="hu-H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Neptun-gyűjtőszámlán keresztül (egyszeri 6000 FT)</a:t>
            </a:r>
            <a:br>
              <a:rPr lang="hu-H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díjtételt a kérelem benyújtásával azonos félévre kell kiírni!</a:t>
            </a:r>
          </a:p>
          <a:p>
            <a:pPr marL="0" indent="0">
              <a:buFont typeface="Goudy Old Style" panose="02020502050305020303" pitchFamily="18" charset="0"/>
              <a:buNone/>
            </a:pPr>
            <a:r>
              <a:rPr lang="hu-H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gyűjtőszámla használatáról, a tételek kiírásáról  az </a:t>
            </a:r>
            <a:r>
              <a:rPr lang="hu-H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alábbi</a:t>
            </a:r>
            <a:r>
              <a:rPr lang="hu-H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linken talál részletes tájékoztatást</a:t>
            </a:r>
          </a:p>
          <a:p>
            <a:pPr marL="0" indent="0">
              <a:buFont typeface="Goudy Old Style" panose="02020502050305020303" pitchFamily="18" charset="0"/>
              <a:buNone/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kérelem és a csatolandó dokumentumok (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hitelesített kreditigazolás, tantárgyi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tematika, pénzügyi teljesítési igazolás és nyelvvizsga/érettségi bizonyítvány) </a:t>
            </a:r>
            <a:r>
              <a:rPr lang="hu-HU" sz="1600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egyidejűleg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történő </a:t>
            </a:r>
            <a:r>
              <a:rPr lang="hu-HU" sz="16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benyújtása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elektronikusan a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kerveny.geszk@kre.hu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címre</a:t>
            </a:r>
            <a:br>
              <a:rPr lang="hu-H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Goudy Old Style" panose="02020502050305020303" pitchFamily="18" charset="0"/>
              <a:buNone/>
            </a:pPr>
            <a:endParaRPr lang="hu-H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57400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17107A7-C3F7-A87C-D03E-C2A0B59611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298" y="-224838"/>
            <a:ext cx="11187403" cy="7082838"/>
          </a:xfrm>
        </p:spPr>
        <p:txBody>
          <a:bodyPr>
            <a:noAutofit/>
          </a:bodyPr>
          <a:lstStyle/>
          <a:p>
            <a:pPr fontAlgn="t"/>
            <a:r>
              <a:rPr lang="hu-H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Elfogadott fájlformátum</a:t>
            </a: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hu-H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Csak PDF fájl!  Képernyőfotó vagy képfájlformátum beküldése nem elfogadható, azok nem kerülnek feldolgozásra!</a:t>
            </a:r>
            <a:b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Kötelezően csatolandó dokumentumok:</a:t>
            </a:r>
            <a:br>
              <a:rPr lang="hu-H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Hitelesített kreditigazolás/leckekönyvmásolat/törzslap</a:t>
            </a:r>
            <a:b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Hitelesített tantárgyi tematika/kurzusleírás</a:t>
            </a:r>
            <a:b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Pénzügyi teljesítési igazolás a díjtétel befizetéséről</a:t>
            </a:r>
            <a:b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Nyelvvizsga elismertetés esetén: </a:t>
            </a:r>
            <a:b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Nyelvvizsga vagy érettségi bizonyítvány</a:t>
            </a:r>
            <a:b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Külföldön teljesített kreditek elismeréseként:</a:t>
            </a:r>
            <a:b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u-H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Transcript</a:t>
            </a: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Records</a:t>
            </a:r>
            <a:b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Legkésőbb 15 nappal a kiutazást megelőzően Erasmus+ előzetes kreditátviteli adatlapot kell benyújtani (díjmentes) További információ a Erasmus+ hallgatói tanulmányi mobilitás tájékoztatóban.</a:t>
            </a:r>
            <a:b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Egyetemünkön teljesített tantárgyak esetében nem kell csatolni hitelesített leckekönyv másolatot, valamint hitelesített tantárgyi tematikát</a:t>
            </a:r>
            <a:br>
              <a:rPr lang="hu-H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További befogadható dokumentumok:</a:t>
            </a:r>
            <a:b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Oklevélmelléklet</a:t>
            </a:r>
            <a:b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u-H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Mikrotanúsítvány</a:t>
            </a: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526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EF33211-64F3-6EAD-9115-FC807A103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718" y="336132"/>
            <a:ext cx="9076329" cy="1064277"/>
          </a:xfrm>
        </p:spPr>
        <p:txBody>
          <a:bodyPr/>
          <a:lstStyle/>
          <a:p>
            <a:r>
              <a:rPr lang="hu-HU" b="1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Fontos információk </a:t>
            </a:r>
            <a:r>
              <a:rPr lang="hu-HU" sz="2000" b="1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1/2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95D6985-3CFF-C700-AAF1-5321FB33B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718" y="2005445"/>
            <a:ext cx="11076709" cy="48525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Hallgatói térítési és juttatási szabályzat 62. § (10) alapján </a:t>
            </a:r>
          </a:p>
          <a:p>
            <a:pPr marL="0" indent="0" algn="just">
              <a:buNone/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„Amennyiben a hallgató által előterjesztett kérelem elbírálásához, igénybe venni kívánt szolgáltatáshoz térítési díj kapcsolódik, úgy a kérelem érdemi vizsgálatának, szolgáltatás nyújtásának feltétele a térítési díj megfizetése. A szolgáltatást nyújtó ügyintéző köteles megvizsgálni a térítési díj Neptun rendszerben történő teljesítésének tényét. </a:t>
            </a:r>
          </a:p>
          <a:p>
            <a:pPr marL="0" indent="0" algn="just">
              <a:buNone/>
            </a:pP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Amennyiben a hallgató a kérelem előterjesztésével, szolgáltatás igénylésével egyidejűleg a kapcsolódó térítési díjat nem fizette meg, úgy az Egyetem nem kezdi meg a kérelemhez kapcsolódó eljárást, a szolgáltatás nyújtását. A késedelmesen teljesített díjfizetésből fakadó jogkövetkezmények a hallgatót terhelik. </a:t>
            </a:r>
          </a:p>
          <a:p>
            <a:pPr marL="0" indent="0" algn="just">
              <a:buNone/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hallgató köteles a térítési díj befizetését a kérelem benyújtásával egyidejűleg igazolni, a gyűjtőszámláról a kérelem díjának megfelelő összeg teljesítéséről szóló, Neptun rendszerből kinyomtatott dokumentum formájában.”</a:t>
            </a:r>
          </a:p>
        </p:txBody>
      </p:sp>
    </p:spTree>
    <p:extLst>
      <p:ext uri="{BB962C8B-B14F-4D97-AF65-F5344CB8AC3E}">
        <p14:creationId xmlns:p14="http://schemas.microsoft.com/office/powerpoint/2010/main" val="3448899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>
            <a:extLst>
              <a:ext uri="{FF2B5EF4-FFF2-40B4-BE49-F238E27FC236}">
                <a16:creationId xmlns:a16="http://schemas.microsoft.com/office/drawing/2014/main" id="{92728BAC-FF87-6F3D-6ECE-907987D0D5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99855" y="275398"/>
            <a:ext cx="6096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sm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Fontos információk </a:t>
            </a:r>
            <a:r>
              <a:rPr kumimoji="0" lang="hu-HU" sz="1800" b="1" i="0" u="none" strike="noStrike" kern="1200" cap="sm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2/2</a:t>
            </a:r>
            <a:endParaRPr kumimoji="0" lang="hu-HU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15481B52-0860-6B8F-3A4F-3EF79B630479}"/>
              </a:ext>
            </a:extLst>
          </p:cNvPr>
          <p:cNvSpPr txBox="1"/>
          <p:nvPr/>
        </p:nvSpPr>
        <p:spPr>
          <a:xfrm>
            <a:off x="468668" y="1077370"/>
            <a:ext cx="1085784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beérkezett kérelmeket a Tanulmányi Osztály továbbítja Intézetek felé, ahol a tantárgyért felelős oktató (vagy intézetvezető/helyettes, tanszékvezető) véleményezi a tantárgy befogadhatóságát.</a:t>
            </a:r>
          </a:p>
          <a:p>
            <a:pPr algn="just"/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TVSZ 5. § (6) alapján „Nem kell teljesíteni a tantervben előírt követelményeket, ha a hallgató azokat korábban már elsajátította és azt hitelt érdemlő módon igazolja. Az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Nftv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49. § (5) bekezdése alapján képzésben szerzett krediteket – ha annak előfeltétele fennáll – bármelyik felsőoktatási intézményben folytatott tanulmányok alapján el kell ismerni, függetlenül attól, hogy a hallgató melyik felsőoktatási intézményben, milyen képzési szinten folytatott tanulmányok során szerezte azt.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kell ismerni a kreditet, ha szabadon választható tantárgyra vonatkozik vagy az összevetett tudás legalább hetvenöt százalékban megegyezik.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just"/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TVSZ 25. § (14) alapján „</a:t>
            </a:r>
            <a:r>
              <a:rPr lang="hu-HU" sz="20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Az elismert tanulmányi teljesítmény kreditértéke megegyezik annak a tantervi követelménynek a kreditértékével, amelyet teljesítettnek minősítenek, a megszerzett érdemjegy azonban a tantárgyak elismerésekor nem módosítható.” </a:t>
            </a:r>
          </a:p>
        </p:txBody>
      </p:sp>
    </p:spTree>
    <p:extLst>
      <p:ext uri="{BB962C8B-B14F-4D97-AF65-F5344CB8AC3E}">
        <p14:creationId xmlns:p14="http://schemas.microsoft.com/office/powerpoint/2010/main" val="4066221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8000">
              <a:srgbClr val="B7ECFF"/>
            </a:gs>
            <a:gs pos="100000">
              <a:srgbClr val="57D3FF"/>
            </a:gs>
            <a:gs pos="26414">
              <a:srgbClr val="3FC9FB"/>
            </a:gs>
            <a:gs pos="90000">
              <a:srgbClr val="00B0F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DACCE1-A882-A524-93AF-094EB660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244" y="190500"/>
            <a:ext cx="9076329" cy="595114"/>
          </a:xfr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Kreditátviteli eljárás menete</a:t>
            </a:r>
            <a:endParaRPr kumimoji="0" lang="hu-HU" sz="2400" b="0" i="0" strike="noStrike" kern="1200" cap="sm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Kép 3" descr="1. lépés: Kérelmek beérkezése">
            <a:extLst>
              <a:ext uri="{FF2B5EF4-FFF2-40B4-BE49-F238E27FC236}">
                <a16:creationId xmlns:a16="http://schemas.microsoft.com/office/drawing/2014/main" id="{F7DC41C3-E930-96F0-8B8C-C43A0742C2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162" y="1103999"/>
            <a:ext cx="384081" cy="384081"/>
          </a:xfrm>
          <a:prstGeom prst="rect">
            <a:avLst/>
          </a:prstGeom>
        </p:spPr>
      </p:pic>
      <p:graphicFrame>
        <p:nvGraphicFramePr>
          <p:cNvPr id="15" name="Tartalom helye 2" descr="A kreditátviteli eljárás menete olvasható, 5 lépésből áll: kérelmek beérkezése, kérelmek feldolgozása, Kreditátviteli Bizottsági ülés, határozatok feltöltése a Neptun felületére és a Kreditátviteli Bizottság által elfogadott tantárgyak speciális indexsorba történő bejegyzése a Neptunban">
            <a:extLst>
              <a:ext uri="{FF2B5EF4-FFF2-40B4-BE49-F238E27FC236}">
                <a16:creationId xmlns:a16="http://schemas.microsoft.com/office/drawing/2014/main" id="{833A3D9B-7ECE-CE0F-5203-FA92A9A02A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7912191"/>
              </p:ext>
            </p:extLst>
          </p:nvPr>
        </p:nvGraphicFramePr>
        <p:xfrm>
          <a:off x="776243" y="981432"/>
          <a:ext cx="10535535" cy="3650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Ábra 4" descr="2. lépés: Kérelmek feldolgozása">
            <a:extLst>
              <a:ext uri="{FF2B5EF4-FFF2-40B4-BE49-F238E27FC236}">
                <a16:creationId xmlns:a16="http://schemas.microsoft.com/office/drawing/2014/main" id="{A967B1B9-4D0F-4764-790A-C84C8F88DF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0222" y="1896243"/>
            <a:ext cx="381795" cy="381795"/>
          </a:xfrm>
          <a:prstGeom prst="rect">
            <a:avLst/>
          </a:prstGeom>
        </p:spPr>
      </p:pic>
      <p:pic>
        <p:nvPicPr>
          <p:cNvPr id="6" name="Kép 5" descr="3. lépés: Kreditátviteli Bizottsági ülés">
            <a:extLst>
              <a:ext uri="{FF2B5EF4-FFF2-40B4-BE49-F238E27FC236}">
                <a16:creationId xmlns:a16="http://schemas.microsoft.com/office/drawing/2014/main" id="{4967FD7E-DFFC-11A3-96F7-D90550B07A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98729" y="2614468"/>
            <a:ext cx="384081" cy="384081"/>
          </a:xfrm>
          <a:prstGeom prst="rect">
            <a:avLst/>
          </a:prstGeom>
        </p:spPr>
      </p:pic>
      <p:pic>
        <p:nvPicPr>
          <p:cNvPr id="7" name="Kép 6" descr="4. lépés: Határozatok feltöltése a Neptun felületére">
            <a:extLst>
              <a:ext uri="{FF2B5EF4-FFF2-40B4-BE49-F238E27FC236}">
                <a16:creationId xmlns:a16="http://schemas.microsoft.com/office/drawing/2014/main" id="{CD84D00B-C89E-AEAC-F982-63FDF3C49D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55347" y="3362104"/>
            <a:ext cx="384081" cy="377985"/>
          </a:xfrm>
          <a:prstGeom prst="rect">
            <a:avLst/>
          </a:prstGeom>
        </p:spPr>
      </p:pic>
      <p:pic>
        <p:nvPicPr>
          <p:cNvPr id="9" name="Ábra 8" descr="5. lépés: A Kreditátviteli Bizottság által elfogadott tantárgyak speciális indexsorba történő bejegyzése a Neptunban">
            <a:extLst>
              <a:ext uri="{FF2B5EF4-FFF2-40B4-BE49-F238E27FC236}">
                <a16:creationId xmlns:a16="http://schemas.microsoft.com/office/drawing/2014/main" id="{4A1BDC37-0112-0F22-9789-67F1F20837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487660" y="4119482"/>
            <a:ext cx="384081" cy="384081"/>
          </a:xfrm>
          <a:prstGeom prst="rect">
            <a:avLst/>
          </a:prstGeom>
        </p:spPr>
      </p:pic>
      <p:cxnSp>
        <p:nvCxnSpPr>
          <p:cNvPr id="17" name="Egyenes összekötő 16">
            <a:extLst>
              <a:ext uri="{FF2B5EF4-FFF2-40B4-BE49-F238E27FC236}">
                <a16:creationId xmlns:a16="http://schemas.microsoft.com/office/drawing/2014/main" id="{55F4225E-E78C-3099-168B-C1B8C22AA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492370" y="5105400"/>
            <a:ext cx="923026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729C9E36-B026-DC45-C35F-083D02DF194C}"/>
              </a:ext>
            </a:extLst>
          </p:cNvPr>
          <p:cNvSpPr txBox="1"/>
          <p:nvPr/>
        </p:nvSpPr>
        <p:spPr>
          <a:xfrm>
            <a:off x="392162" y="5105400"/>
            <a:ext cx="11411061" cy="112575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Hallgató a Kreditátviteli Bizottság döntése ellen </a:t>
            </a:r>
            <a:r>
              <a:rPr lang="hu-HU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jogorvoslattal</a:t>
            </a: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élhet a közléstől, ennek hiányában a tudomásra jutástól számított 15 napon belül a Felülbírálati Bizottságnál. A felülbírálati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kérelmet a rektornak címezve a Kar vezetőjéhez kell benyújtani. </a:t>
            </a:r>
          </a:p>
        </p:txBody>
      </p:sp>
    </p:spTree>
    <p:extLst>
      <p:ext uri="{BB962C8B-B14F-4D97-AF65-F5344CB8AC3E}">
        <p14:creationId xmlns:p14="http://schemas.microsoft.com/office/powerpoint/2010/main" val="4215241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9A65D7F-F232-524F-C1D2-F54232CA4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4" y="-1064277"/>
            <a:ext cx="9076329" cy="106427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hu-HU" dirty="0"/>
              <a:t>Óralátogatás, támogató/elutasító határozat következménye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30A0BCE-7B69-5D94-D435-7687A3D14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7835" y="1116825"/>
            <a:ext cx="9076329" cy="46243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határozatok </a:t>
            </a:r>
            <a:r>
              <a:rPr lang="hu-H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Neptunba</a:t>
            </a:r>
            <a:r>
              <a:rPr lang="hu-H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való feltöltéséig</a:t>
            </a:r>
            <a:r>
              <a:rPr lang="hu-H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Hallgatók </a:t>
            </a:r>
            <a:r>
              <a:rPr lang="hu-H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kötelesek</a:t>
            </a:r>
            <a:r>
              <a:rPr lang="hu-H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felvett tantárgyak óráin </a:t>
            </a:r>
            <a:r>
              <a:rPr lang="hu-H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részt venni</a:t>
            </a:r>
            <a:r>
              <a:rPr lang="hu-H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valamint az órák követelményeit </a:t>
            </a:r>
            <a:r>
              <a:rPr lang="hu-H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teljesíteni!</a:t>
            </a:r>
            <a:r>
              <a:rPr lang="hu-H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endParaRPr lang="hu-H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Tanulmányi Osztály az elfogadó határozatban szereplő tantárgyakat a speciális indexsorba bejegyzi. </a:t>
            </a:r>
          </a:p>
          <a:p>
            <a:pPr marL="0" indent="0" algn="just">
              <a:buNone/>
            </a:pPr>
            <a:endParaRPr lang="hu-H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Elutasított kérelem esetén utólagos tantárgyfelvételre nincs lehetőség, az ebből fakadó hátrányok a Hallgatót terhelik!</a:t>
            </a:r>
            <a:endParaRPr lang="hu-HU" sz="2400" b="1" i="0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93259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1B3E30-8F05-4DD8-8F5F-A5BCA5359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4" y="709421"/>
            <a:ext cx="9076329" cy="1064277"/>
          </a:xfrm>
        </p:spPr>
        <p:txBody>
          <a:bodyPr>
            <a:normAutofit/>
          </a:bodyPr>
          <a:lstStyle/>
          <a:p>
            <a:r>
              <a:rPr lang="hu-HU" sz="3200" b="1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Szakmai gyakorlat elismertetése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2D13750-2413-16CB-BE03-36DDE542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744" y="2138174"/>
            <a:ext cx="10204465" cy="38830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Korábbi képzésen teljesített szakmai gyakorlat kreditátviteli kérelemmel történő befogadtatására </a:t>
            </a:r>
            <a:r>
              <a:rPr lang="hu-HU" sz="2400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kizárólag a képzéshez releváns ÉS</a:t>
            </a:r>
            <a:r>
              <a:rPr lang="hu-HU" sz="24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2400" b="1" spc="-5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400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éven belül </a:t>
            </a:r>
            <a:r>
              <a:rPr lang="hu-HU" sz="24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teljesített gyakorlat esetében van lehetőség! </a:t>
            </a:r>
          </a:p>
          <a:p>
            <a:pPr marL="0" indent="0">
              <a:buNone/>
            </a:pPr>
            <a:endParaRPr lang="hu-HU" sz="2400" spc="-5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4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kérelem benyújtásakor egyidejűleg hitelesített leckekönyvet kell csatolni</a:t>
            </a:r>
          </a:p>
          <a:p>
            <a:pPr marL="0" indent="0">
              <a:buNone/>
            </a:pPr>
            <a:endParaRPr lang="hu-HU" sz="2400" spc="-5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4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tétel kiírásakor a </a:t>
            </a:r>
            <a:r>
              <a:rPr lang="hu-HU" sz="2400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Szakmai gyakorlat</a:t>
            </a:r>
            <a:r>
              <a:rPr lang="hu-HU" sz="24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tárgyat kell kiválasztani!</a:t>
            </a:r>
            <a:endParaRPr lang="hu-HU" sz="2400" spc="-95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23566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081B3D7-5689-AF78-42E0-097260B18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31" y="258792"/>
            <a:ext cx="11205713" cy="1592543"/>
          </a:xfrm>
        </p:spPr>
        <p:txBody>
          <a:bodyPr>
            <a:normAutofit/>
          </a:bodyPr>
          <a:lstStyle/>
          <a:p>
            <a:r>
              <a:rPr lang="hu-HU" sz="3200" b="1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Munkaviszony szakmai gyakorlatként való elismertetése esetén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4F38C2D-A0BE-6683-1B66-AB05542A4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227" y="2008843"/>
            <a:ext cx="10955546" cy="4480448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hu-HU" sz="2200" spc="-5" dirty="0">
                <a:solidFill>
                  <a:schemeClr val="tx1"/>
                </a:solidFill>
                <a:latin typeface="Times New Roman"/>
                <a:cs typeface="Times New Roman"/>
              </a:rPr>
              <a:t>Az alábbi dokumentumok leadása </a:t>
            </a:r>
            <a:r>
              <a:rPr lang="hu-HU" sz="22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csak </a:t>
            </a:r>
            <a:r>
              <a:rPr lang="hu-HU" sz="2200" spc="-5" dirty="0">
                <a:solidFill>
                  <a:schemeClr val="tx1"/>
                </a:solidFill>
                <a:latin typeface="Times New Roman"/>
                <a:cs typeface="Times New Roman"/>
              </a:rPr>
              <a:t>személyesen (a </a:t>
            </a:r>
            <a:r>
              <a:rPr lang="hu-HU" sz="2200" spc="-5" dirty="0">
                <a:solidFill>
                  <a:srgbClr val="404040"/>
                </a:solidFill>
                <a:latin typeface="Times New Roman"/>
                <a:cs typeface="Times New Roman"/>
                <a:hlinkClick r:id="rId2"/>
              </a:rPr>
              <a:t>kerveny.geszk@kre.hu</a:t>
            </a:r>
            <a:r>
              <a:rPr lang="hu-HU" sz="22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hu-HU" sz="2200" spc="-5" dirty="0">
                <a:solidFill>
                  <a:schemeClr val="tx1"/>
                </a:solidFill>
                <a:latin typeface="Times New Roman"/>
                <a:cs typeface="Times New Roman"/>
              </a:rPr>
              <a:t>és a</a:t>
            </a:r>
            <a:r>
              <a:rPr lang="hu-HU" sz="22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hu-HU" sz="2200" spc="-5" dirty="0">
                <a:solidFill>
                  <a:srgbClr val="404040"/>
                </a:solidFill>
                <a:latin typeface="Times New Roman"/>
                <a:cs typeface="Times New Roman"/>
                <a:hlinkClick r:id="rId3"/>
              </a:rPr>
              <a:t>szakmaigyak.geszk@kre.hu</a:t>
            </a:r>
            <a:r>
              <a:rPr lang="hu-HU" sz="22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hu-HU" sz="2200" spc="-5" dirty="0">
                <a:solidFill>
                  <a:schemeClr val="tx1"/>
                </a:solidFill>
                <a:latin typeface="Times New Roman"/>
                <a:cs typeface="Times New Roman"/>
              </a:rPr>
              <a:t>címre elküldött dokumentumok nem kerülnek feldolgozásra) lehetséges:</a:t>
            </a:r>
          </a:p>
          <a:p>
            <a:pPr>
              <a:lnSpc>
                <a:spcPct val="130000"/>
              </a:lnSpc>
            </a:pPr>
            <a:r>
              <a:rPr lang="hu-HU" sz="2200" spc="-5" dirty="0">
                <a:solidFill>
                  <a:schemeClr val="tx1"/>
                </a:solidFill>
                <a:latin typeface="Times New Roman"/>
                <a:cs typeface="Times New Roman"/>
              </a:rPr>
              <a:t>szakmai</a:t>
            </a:r>
            <a:r>
              <a:rPr lang="hu-HU" sz="2200" spc="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/>
                <a:cs typeface="Times New Roman"/>
              </a:rPr>
              <a:t>gyakorlat</a:t>
            </a:r>
            <a:r>
              <a:rPr lang="hu-HU" sz="22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/>
                <a:cs typeface="Times New Roman"/>
              </a:rPr>
              <a:t>beszámítása</a:t>
            </a:r>
            <a:r>
              <a:rPr lang="hu-HU"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/>
                <a:cs typeface="Times New Roman"/>
              </a:rPr>
              <a:t>iránti</a:t>
            </a:r>
            <a:r>
              <a:rPr lang="hu-HU"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hu-HU"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kérelem és mellékletei</a:t>
            </a:r>
          </a:p>
          <a:p>
            <a:pPr>
              <a:lnSpc>
                <a:spcPct val="130000"/>
              </a:lnSpc>
            </a:pPr>
            <a:r>
              <a:rPr lang="hu-HU" sz="2200" spc="-5" dirty="0">
                <a:solidFill>
                  <a:schemeClr val="tx1"/>
                </a:solidFill>
                <a:latin typeface="Times New Roman"/>
                <a:cs typeface="Times New Roman"/>
              </a:rPr>
              <a:t>tantárgybefogadási</a:t>
            </a:r>
            <a:r>
              <a:rPr lang="hu-HU" sz="22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hu-HU"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kérelem és mellékletei</a:t>
            </a:r>
            <a:endParaRPr lang="hu-HU" sz="2200" b="1" spc="-1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5080" indent="0">
              <a:lnSpc>
                <a:spcPct val="130000"/>
              </a:lnSpc>
              <a:spcBef>
                <a:spcPts val="990"/>
              </a:spcBef>
              <a:buNone/>
            </a:pPr>
            <a:r>
              <a:rPr lang="hu-HU" sz="2200" dirty="0">
                <a:solidFill>
                  <a:schemeClr val="tx1"/>
                </a:solidFill>
                <a:latin typeface="Times New Roman"/>
                <a:cs typeface="Times New Roman"/>
              </a:rPr>
              <a:t>R</a:t>
            </a:r>
            <a:r>
              <a:rPr lang="hu-HU" sz="2200" spc="-5" dirty="0">
                <a:solidFill>
                  <a:schemeClr val="tx1"/>
                </a:solidFill>
                <a:latin typeface="Times New Roman"/>
                <a:cs typeface="Times New Roman"/>
              </a:rPr>
              <a:t>észletes</a:t>
            </a:r>
            <a:r>
              <a:rPr lang="hu-HU" sz="2200" spc="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/>
                <a:cs typeface="Times New Roman"/>
              </a:rPr>
              <a:t>tájékoztató</a:t>
            </a:r>
            <a:r>
              <a:rPr lang="hu-HU" sz="2200" spc="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hu-HU" sz="2200" spc="-5" dirty="0">
                <a:solidFill>
                  <a:schemeClr val="tx1"/>
                </a:solidFill>
                <a:latin typeface="Times New Roman"/>
                <a:cs typeface="Times New Roman"/>
              </a:rPr>
              <a:t>található</a:t>
            </a:r>
            <a:r>
              <a:rPr lang="hu-HU" sz="2200" spc="6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/>
                <a:cs typeface="Times New Roman"/>
              </a:rPr>
              <a:t>a</a:t>
            </a:r>
            <a:r>
              <a:rPr lang="hu-HU" sz="2200" spc="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/>
                <a:cs typeface="Times New Roman"/>
              </a:rPr>
              <a:t>honlapunkon a  Kötelező szakmai gyakorlatok és területi gyakorlatok menüpont alatt: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hu-HU" sz="2200" b="1" spc="-10" dirty="0">
                <a:solidFill>
                  <a:srgbClr val="404040"/>
                </a:solidFill>
                <a:latin typeface="Times New Roman"/>
                <a:cs typeface="Times New Roman"/>
                <a:hlinkClick r:id="rId4"/>
              </a:rPr>
              <a:t>https://geszk.kre</a:t>
            </a:r>
            <a:r>
              <a:rPr lang="hu-HU" sz="2200" b="1" spc="-10" dirty="0">
                <a:solidFill>
                  <a:srgbClr val="404040"/>
                </a:solidFill>
                <a:latin typeface="Times New Roman"/>
                <a:cs typeface="Times New Roman"/>
                <a:hlinkClick r:id="rId5"/>
              </a:rPr>
              <a:t>.hu/index.php/hallgatoinknak/szakmai-gyakorlat.html</a:t>
            </a:r>
            <a:r>
              <a:rPr lang="hu-HU" sz="22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</a:p>
          <a:p>
            <a:endParaRPr lang="hu-HU" sz="2400" b="1" spc="-10" dirty="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64715150"/>
      </p:ext>
    </p:extLst>
  </p:cSld>
  <p:clrMapOvr>
    <a:masterClrMapping/>
  </p:clrMapOvr>
</p:sld>
</file>

<file path=ppt/theme/theme1.xml><?xml version="1.0" encoding="utf-8"?>
<a:theme xmlns:a="http://schemas.openxmlformats.org/drawingml/2006/main" name="MarrakeshVTI">
  <a:themeElements>
    <a:clrScheme name="Marrakesh">
      <a:dk1>
        <a:srgbClr val="000000"/>
      </a:dk1>
      <a:lt1>
        <a:srgbClr val="FFFFFF"/>
      </a:lt1>
      <a:dk2>
        <a:srgbClr val="431C30"/>
      </a:dk2>
      <a:lt2>
        <a:srgbClr val="F3F0EF"/>
      </a:lt2>
      <a:accent1>
        <a:srgbClr val="B35B55"/>
      </a:accent1>
      <a:accent2>
        <a:srgbClr val="CF7E6C"/>
      </a:accent2>
      <a:accent3>
        <a:srgbClr val="CA8F58"/>
      </a:accent3>
      <a:accent4>
        <a:srgbClr val="A97C54"/>
      </a:accent4>
      <a:accent5>
        <a:srgbClr val="917E45"/>
      </a:accent5>
      <a:accent6>
        <a:srgbClr val="647576"/>
      </a:accent6>
      <a:hlink>
        <a:srgbClr val="A25872"/>
      </a:hlink>
      <a:folHlink>
        <a:srgbClr val="667A7E"/>
      </a:folHlink>
    </a:clrScheme>
    <a:fontScheme name="Goudy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rrakeshVTI" id="{DCD97A9B-DAE4-42FA-B2F9-0A5C34F43D6C}" vid="{A7163F41-974B-4A88-831F-D9DFFFE40CEC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Marrakesh">
    <a:dk1>
      <a:srgbClr val="000000"/>
    </a:dk1>
    <a:lt1>
      <a:srgbClr val="FFFFFF"/>
    </a:lt1>
    <a:dk2>
      <a:srgbClr val="431C30"/>
    </a:dk2>
    <a:lt2>
      <a:srgbClr val="F3F0EF"/>
    </a:lt2>
    <a:accent1>
      <a:srgbClr val="B35B55"/>
    </a:accent1>
    <a:accent2>
      <a:srgbClr val="CF7E6C"/>
    </a:accent2>
    <a:accent3>
      <a:srgbClr val="CA8F58"/>
    </a:accent3>
    <a:accent4>
      <a:srgbClr val="A97C54"/>
    </a:accent4>
    <a:accent5>
      <a:srgbClr val="917E45"/>
    </a:accent5>
    <a:accent6>
      <a:srgbClr val="647576"/>
    </a:accent6>
    <a:hlink>
      <a:srgbClr val="A25872"/>
    </a:hlink>
    <a:folHlink>
      <a:srgbClr val="667A7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1063</Words>
  <Application>Microsoft Office PowerPoint</Application>
  <PresentationFormat>Szélesvásznú</PresentationFormat>
  <Paragraphs>76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8" baseType="lpstr">
      <vt:lpstr>Abadi</vt:lpstr>
      <vt:lpstr>Aptos</vt:lpstr>
      <vt:lpstr>Arial</vt:lpstr>
      <vt:lpstr>Goudy Old Style</vt:lpstr>
      <vt:lpstr>Times New Roman</vt:lpstr>
      <vt:lpstr>MarrakeshVTI</vt:lpstr>
      <vt:lpstr>Kreditátviteli kérelem tájékoztató </vt:lpstr>
      <vt:lpstr>Kreditátviteli kérelem benyújtásának menete</vt:lpstr>
      <vt:lpstr>Elfogadott fájlformátum:  Csak PDF fájl!  Képernyőfotó vagy képfájlformátum beküldése nem elfogadható, azok nem kerülnek feldolgozásra!  Kötelezően csatolandó dokumentumok: - Hitelesített kreditigazolás/leckekönyvmásolat/törzslap - Hitelesített tantárgyi tematika/kurzusleírás - Pénzügyi teljesítési igazolás a díjtétel befizetéséről  Nyelvvizsga elismertetés esetén:  - Nyelvvizsga vagy érettségi bizonyítvány  Külföldön teljesített kreditek elismeréseként: - Transcript of Records Legkésőbb 15 nappal a kiutazást megelőzően Erasmus+ előzetes kreditátviteli adatlapot kell benyújtani (díjmentes) További információ a Erasmus+ hallgatói tanulmányi mobilitás tájékoztatóban.  Egyetemünkön teljesített tantárgyak esetében nem kell csatolni hitelesített leckekönyv másolatot, valamint hitelesített tantárgyi tematikát  További befogadható dokumentumok: - Oklevélmelléklet - Mikrotanúsítvány </vt:lpstr>
      <vt:lpstr>Fontos információk 1/2</vt:lpstr>
      <vt:lpstr>Fontos információk 2/2</vt:lpstr>
      <vt:lpstr>Kreditátviteli eljárás menete</vt:lpstr>
      <vt:lpstr>Óralátogatás, támogató/elutasító határozat következménye</vt:lpstr>
      <vt:lpstr>Szakmai gyakorlat elismertetése</vt:lpstr>
      <vt:lpstr>Munkaviszony szakmai gyakorlatként való elismertetése esetén</vt:lpstr>
      <vt:lpstr>Kitöltési Útmutató</vt:lpstr>
      <vt:lpstr>Kitöltési Útmutató  1. számú melléklet</vt:lpstr>
      <vt:lpstr>Kitöltési Útmutató 2. számú melléklet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2026-04-01T12:59:09Z</dcterms:created>
  <dcterms:modified xsi:type="dcterms:W3CDTF">2026-08-04T11:01:58Z</dcterms:modified>
</cp:coreProperties>
</file>