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67" r:id="rId4"/>
    <p:sldId id="262" r:id="rId5"/>
    <p:sldId id="257" r:id="rId6"/>
    <p:sldId id="263" r:id="rId7"/>
    <p:sldId id="265" r:id="rId8"/>
    <p:sldId id="266" r:id="rId9"/>
    <p:sldId id="259" r:id="rId10"/>
    <p:sldId id="261" r:id="rId11"/>
    <p:sldId id="264" r:id="rId12"/>
  </p:sldIdLst>
  <p:sldSz cx="12192000" cy="6858000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C06531-5E38-883E-927B-B75920120357}" name="Kucsák Erzsébet" initials="KE" userId="S::kucsak.erzsebet@kre.hu::899b8650-ad70-49d6-b716-75738704202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D3FF"/>
    <a:srgbClr val="B7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EF0E7-FF1E-4148-9065-B762B789C11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2B15-2EAD-4293-BFE6-2BF0EE73143D}">
      <dgm:prSet custT="1"/>
      <dgm:spPr>
        <a:solidFill>
          <a:schemeClr val="bg1"/>
        </a:solidFill>
      </dgm:spPr>
      <dgm:t>
        <a:bodyPr/>
        <a:lstStyle/>
        <a:p>
          <a:r>
            <a:rPr lang="hu-HU" sz="18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Kérelmek beérkezése </a:t>
          </a:r>
          <a:br>
            <a:rPr lang="hu-HU" sz="1600" dirty="0">
              <a:solidFill>
                <a:schemeClr val="tx1"/>
              </a:solidFill>
            </a:rPr>
          </a:br>
          <a:r>
            <a:rPr lang="hu-H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2026. március 1-ig (Hiánypótlás határideje: 2026. március 16.)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3657B8-2715-49D7-8CB3-0A85675ED0D1}" type="parTrans" cxnId="{47D46E15-209B-4637-90A5-042840724010}">
      <dgm:prSet/>
      <dgm:spPr/>
      <dgm:t>
        <a:bodyPr/>
        <a:lstStyle/>
        <a:p>
          <a:endParaRPr lang="en-US"/>
        </a:p>
      </dgm:t>
    </dgm:pt>
    <dgm:pt modelId="{F5C025B3-458E-48FB-9D88-DF0260F73301}" type="sibTrans" cxnId="{47D46E15-209B-4637-90A5-042840724010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tx1"/>
        </a:solidFill>
        <a:ln>
          <a:solidFill>
            <a:schemeClr val="tx1"/>
          </a:solidFill>
        </a:ln>
      </dgm:spPr>
      <dgm:t>
        <a:bodyPr rtlCol="0" anchor="ctr"/>
        <a:lstStyle/>
        <a:p>
          <a:pPr marL="0" algn="ctr" defTabSz="457200" rtl="0" eaLnBrk="1" latinLnBrk="0" hangingPunct="1"/>
          <a:endParaRPr lang="en-US" sz="1800" kern="1200">
            <a:solidFill>
              <a:schemeClr val="lt1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3CC10AE2-C2D6-4F97-824E-8D20EBEA3001}">
      <dgm:prSet custT="1"/>
      <dgm:spPr>
        <a:solidFill>
          <a:schemeClr val="bg1"/>
        </a:solidFill>
      </dgm:spPr>
      <dgm:t>
        <a:bodyPr/>
        <a:lstStyle/>
        <a:p>
          <a:r>
            <a:rPr lang="hu-HU" sz="18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Kérelmek feldolgozása</a:t>
          </a:r>
          <a:endParaRPr lang="en-US" sz="1800" b="1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857FE8-7C9C-43CB-BC22-6B35E04FFECB}" type="parTrans" cxnId="{FB33F7EC-5DA9-4E7F-B8E6-0DCCEABA417D}">
      <dgm:prSet/>
      <dgm:spPr/>
      <dgm:t>
        <a:bodyPr/>
        <a:lstStyle/>
        <a:p>
          <a:endParaRPr lang="en-US"/>
        </a:p>
      </dgm:t>
    </dgm:pt>
    <dgm:pt modelId="{78D81AD8-F58C-44DC-81A2-0DB918222819}" type="sibTrans" cxnId="{FB33F7EC-5DA9-4E7F-B8E6-0DCCEABA417D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tx1"/>
        </a:solidFill>
        <a:ln/>
      </dgm:spPr>
      <dgm:t>
        <a:bodyPr spcFirstLastPara="0" vert="horz" wrap="square" lIns="22860" tIns="22860" rIns="22860" bIns="22860" numCol="1" spcCol="1270" rtlCol="0" anchor="ctr" anchorCtr="0"/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highlight>
              <a:srgbClr val="000000"/>
            </a:highlight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1F14270E-9FCA-4936-9181-4A88BAB19AC4}">
      <dgm:prSet custT="1"/>
      <dgm:spPr>
        <a:solidFill>
          <a:schemeClr val="bg1"/>
        </a:solidFill>
      </dgm:spPr>
      <dgm:t>
        <a:bodyPr/>
        <a:lstStyle/>
        <a:p>
          <a:r>
            <a:rPr lang="hu-HU" sz="18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Kreditátviteli Bizottsági ülés</a:t>
          </a:r>
          <a:endParaRPr lang="en-US" sz="1800" b="1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20CE26-89AB-4952-9674-50986E651050}" type="parTrans" cxnId="{AA4A5FE8-C899-4B10-A94F-C0C36100A061}">
      <dgm:prSet/>
      <dgm:spPr/>
      <dgm:t>
        <a:bodyPr/>
        <a:lstStyle/>
        <a:p>
          <a:endParaRPr lang="en-US"/>
        </a:p>
      </dgm:t>
    </dgm:pt>
    <dgm:pt modelId="{DCBE222A-D868-4DA1-BC28-10B2E017F55F}" type="sibTrans" cxnId="{AA4A5FE8-C899-4B10-A94F-C0C36100A061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tx1"/>
        </a:solidFill>
        <a:ln/>
      </dgm:spPr>
      <dgm:t>
        <a:bodyPr spcFirstLastPara="0" vert="horz" wrap="square" lIns="22860" tIns="22860" rIns="22860" bIns="22860" numCol="1" spcCol="1270" rtlCol="0" anchor="ctr" anchorCtr="0"/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solidFill>
              <a:srgbClr val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857C7954-4C4B-4B57-9D18-4C0C4C0B49D0}">
      <dgm:prSet custT="1"/>
      <dgm:spPr>
        <a:solidFill>
          <a:schemeClr val="bg1"/>
        </a:solidFill>
      </dgm:spPr>
      <dgm:t>
        <a:bodyPr/>
        <a:lstStyle/>
        <a:p>
          <a:r>
            <a:rPr lang="hu-HU" sz="18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Határozatok feltöltése a Neptun felületére</a:t>
          </a:r>
          <a:endParaRPr lang="en-US" sz="1800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68FDB0-8114-4462-9073-1DF83CAC213B}" type="parTrans" cxnId="{84D7CFDD-BEB4-4421-814B-A15C3F7A1E48}">
      <dgm:prSet/>
      <dgm:spPr/>
      <dgm:t>
        <a:bodyPr/>
        <a:lstStyle/>
        <a:p>
          <a:endParaRPr lang="en-US"/>
        </a:p>
      </dgm:t>
    </dgm:pt>
    <dgm:pt modelId="{E38E9319-1322-47E1-9BE4-662ABE2204BB}" type="sibTrans" cxnId="{84D7CFDD-BEB4-4421-814B-A15C3F7A1E48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tx1"/>
        </a:solidFill>
        <a:ln/>
      </dgm:spPr>
      <dgm:t>
        <a:bodyPr spcFirstLastPara="0" vert="horz" wrap="square" lIns="22860" tIns="22860" rIns="22860" bIns="22860" numCol="1" spcCol="1270" rtlCol="0" anchor="ctr" anchorCtr="0"/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solidFill>
              <a:srgbClr val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C11FD86D-E5AC-44C4-A8DF-C0E78F3A1DFB}">
      <dgm:prSet custT="1"/>
      <dgm:spPr>
        <a:solidFill>
          <a:schemeClr val="bg1"/>
        </a:solidFill>
      </dgm:spPr>
      <dgm:t>
        <a:bodyPr/>
        <a:lstStyle/>
        <a:p>
          <a:r>
            <a:rPr lang="hu-HU" sz="18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Kreditátviteli Bizottság által elfogadott tantárgyak speciális indexsorba történő bejegyzése a </a:t>
          </a:r>
          <a:r>
            <a:rPr lang="hu-HU" sz="1800" b="1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Neptunban</a:t>
          </a:r>
          <a:br>
            <a:rPr lang="hu-HU" sz="1600" u="sng" dirty="0">
              <a:solidFill>
                <a:schemeClr val="tx1"/>
              </a:solidFill>
            </a:rPr>
          </a:br>
          <a:r>
            <a:rPr lang="hu-H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félév szorgalmi időszakának a végéig: 2026. május 23.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C7E38-FC41-46D3-A0D7-CFA5322A9A75}" type="parTrans" cxnId="{56A127E8-F3DB-4AB1-B228-606FB64AF3C9}">
      <dgm:prSet/>
      <dgm:spPr/>
      <dgm:t>
        <a:bodyPr/>
        <a:lstStyle/>
        <a:p>
          <a:endParaRPr lang="en-US"/>
        </a:p>
      </dgm:t>
    </dgm:pt>
    <dgm:pt modelId="{3643B9AA-5CEC-4F27-8D4B-B3FF686C7EE5}" type="sibTrans" cxnId="{56A127E8-F3DB-4AB1-B228-606FB64AF3C9}">
      <dgm:prSet/>
      <dgm:spPr/>
      <dgm:t>
        <a:bodyPr/>
        <a:lstStyle/>
        <a:p>
          <a:endParaRPr lang="en-US"/>
        </a:p>
      </dgm:t>
    </dgm:pt>
    <dgm:pt modelId="{2731F7CB-C33F-46AB-99D4-65F2797A382A}" type="pres">
      <dgm:prSet presAssocID="{26EEF0E7-FF1E-4148-9065-B762B789C113}" presName="outerComposite" presStyleCnt="0">
        <dgm:presLayoutVars>
          <dgm:chMax val="5"/>
          <dgm:dir/>
          <dgm:resizeHandles val="exact"/>
        </dgm:presLayoutVars>
      </dgm:prSet>
      <dgm:spPr/>
    </dgm:pt>
    <dgm:pt modelId="{0D2BD888-CB7B-4AC1-9910-0FC4E563444C}" type="pres">
      <dgm:prSet presAssocID="{26EEF0E7-FF1E-4148-9065-B762B789C113}" presName="dummyMaxCanvas" presStyleCnt="0">
        <dgm:presLayoutVars/>
      </dgm:prSet>
      <dgm:spPr/>
    </dgm:pt>
    <dgm:pt modelId="{8ACBCBD1-B3BB-4FEA-AED4-0AAC8CD68570}" type="pres">
      <dgm:prSet presAssocID="{26EEF0E7-FF1E-4148-9065-B762B789C113}" presName="FiveNodes_1" presStyleLbl="node1" presStyleIdx="0" presStyleCnt="5" custLinFactNeighborY="2899">
        <dgm:presLayoutVars>
          <dgm:bulletEnabled val="1"/>
        </dgm:presLayoutVars>
      </dgm:prSet>
      <dgm:spPr/>
    </dgm:pt>
    <dgm:pt modelId="{26C81859-2061-4B38-90F8-32E0A2B10A5F}" type="pres">
      <dgm:prSet presAssocID="{26EEF0E7-FF1E-4148-9065-B762B789C113}" presName="FiveNodes_2" presStyleLbl="node1" presStyleIdx="1" presStyleCnt="5">
        <dgm:presLayoutVars>
          <dgm:bulletEnabled val="1"/>
        </dgm:presLayoutVars>
      </dgm:prSet>
      <dgm:spPr/>
    </dgm:pt>
    <dgm:pt modelId="{53F64120-DDD5-41D5-A1D0-2A5E8C81C44B}" type="pres">
      <dgm:prSet presAssocID="{26EEF0E7-FF1E-4148-9065-B762B789C113}" presName="FiveNodes_3" presStyleLbl="node1" presStyleIdx="2" presStyleCnt="5">
        <dgm:presLayoutVars>
          <dgm:bulletEnabled val="1"/>
        </dgm:presLayoutVars>
      </dgm:prSet>
      <dgm:spPr/>
    </dgm:pt>
    <dgm:pt modelId="{CBC7849E-BB93-4A01-9294-C7FB9DC2821F}" type="pres">
      <dgm:prSet presAssocID="{26EEF0E7-FF1E-4148-9065-B762B789C113}" presName="FiveNodes_4" presStyleLbl="node1" presStyleIdx="3" presStyleCnt="5">
        <dgm:presLayoutVars>
          <dgm:bulletEnabled val="1"/>
        </dgm:presLayoutVars>
      </dgm:prSet>
      <dgm:spPr/>
    </dgm:pt>
    <dgm:pt modelId="{9A80E860-7D99-4B3A-BEAA-6B0B640E6049}" type="pres">
      <dgm:prSet presAssocID="{26EEF0E7-FF1E-4148-9065-B762B789C113}" presName="FiveNodes_5" presStyleLbl="node1" presStyleIdx="4" presStyleCnt="5">
        <dgm:presLayoutVars>
          <dgm:bulletEnabled val="1"/>
        </dgm:presLayoutVars>
      </dgm:prSet>
      <dgm:spPr/>
    </dgm:pt>
    <dgm:pt modelId="{E3D66D52-751D-4992-8DEE-10F72EA792FB}" type="pres">
      <dgm:prSet presAssocID="{26EEF0E7-FF1E-4148-9065-B762B789C113}" presName="FiveConn_1-2" presStyleLbl="fgAccFollowNode1" presStyleIdx="0" presStyleCnt="4">
        <dgm:presLayoutVars>
          <dgm:bulletEnabled val="1"/>
        </dgm:presLayoutVars>
      </dgm:prSet>
      <dgm:spPr>
        <a:xfrm>
          <a:off x="6561705" y="479995"/>
          <a:ext cx="427068" cy="427068"/>
        </a:xfrm>
        <a:prstGeom prst="downArrow">
          <a:avLst>
            <a:gd name="adj1" fmla="val 55000"/>
            <a:gd name="adj2" fmla="val 45000"/>
          </a:avLst>
        </a:prstGeom>
      </dgm:spPr>
    </dgm:pt>
    <dgm:pt modelId="{3076C9E2-05C0-4C92-A645-D0AD0FC5979C}" type="pres">
      <dgm:prSet presAssocID="{26EEF0E7-FF1E-4148-9065-B762B789C113}" presName="FiveConn_2-3" presStyleLbl="fgAccFollowNode1" presStyleIdx="1" presStyleCnt="4">
        <dgm:presLayoutVars>
          <dgm:bulletEnabled val="1"/>
        </dgm:presLayoutVars>
      </dgm:prSet>
      <dgm:spPr>
        <a:xfrm>
          <a:off x="7083594" y="1228277"/>
          <a:ext cx="427068" cy="427068"/>
        </a:xfrm>
        <a:prstGeom prst="downArrow">
          <a:avLst>
            <a:gd name="adj1" fmla="val 55000"/>
            <a:gd name="adj2" fmla="val 45000"/>
          </a:avLst>
        </a:prstGeom>
      </dgm:spPr>
    </dgm:pt>
    <dgm:pt modelId="{81A05974-A3B9-45F7-8793-A1C64665DDDC}" type="pres">
      <dgm:prSet presAssocID="{26EEF0E7-FF1E-4148-9065-B762B789C113}" presName="FiveConn_3-4" presStyleLbl="fgAccFollowNode1" presStyleIdx="2" presStyleCnt="4">
        <dgm:presLayoutVars>
          <dgm:bulletEnabled val="1"/>
        </dgm:presLayoutVars>
      </dgm:prSet>
      <dgm:spPr>
        <a:xfrm>
          <a:off x="7605483" y="1965608"/>
          <a:ext cx="427068" cy="427068"/>
        </a:xfrm>
        <a:prstGeom prst="downArrow">
          <a:avLst>
            <a:gd name="adj1" fmla="val 55000"/>
            <a:gd name="adj2" fmla="val 45000"/>
          </a:avLst>
        </a:prstGeom>
      </dgm:spPr>
    </dgm:pt>
    <dgm:pt modelId="{9CAB97BF-2995-4427-9F17-7D6D1D4C192D}" type="pres">
      <dgm:prSet presAssocID="{26EEF0E7-FF1E-4148-9065-B762B789C113}" presName="FiveConn_4-5" presStyleLbl="fgAccFollowNode1" presStyleIdx="3" presStyleCnt="4">
        <dgm:presLayoutVars>
          <dgm:bulletEnabled val="1"/>
        </dgm:presLayoutVars>
      </dgm:prSet>
      <dgm:spPr>
        <a:xfrm>
          <a:off x="8127371" y="2721190"/>
          <a:ext cx="427068" cy="427068"/>
        </a:xfrm>
        <a:prstGeom prst="downArrow">
          <a:avLst>
            <a:gd name="adj1" fmla="val 55000"/>
            <a:gd name="adj2" fmla="val 45000"/>
          </a:avLst>
        </a:prstGeom>
      </dgm:spPr>
    </dgm:pt>
    <dgm:pt modelId="{36373619-E3F7-4B2F-9BEC-F46756527368}" type="pres">
      <dgm:prSet presAssocID="{26EEF0E7-FF1E-4148-9065-B762B789C113}" presName="FiveNodes_1_text" presStyleLbl="node1" presStyleIdx="4" presStyleCnt="5">
        <dgm:presLayoutVars>
          <dgm:bulletEnabled val="1"/>
        </dgm:presLayoutVars>
      </dgm:prSet>
      <dgm:spPr/>
    </dgm:pt>
    <dgm:pt modelId="{410A4F6F-C46C-4E72-85FC-CD5D37A732AE}" type="pres">
      <dgm:prSet presAssocID="{26EEF0E7-FF1E-4148-9065-B762B789C113}" presName="FiveNodes_2_text" presStyleLbl="node1" presStyleIdx="4" presStyleCnt="5">
        <dgm:presLayoutVars>
          <dgm:bulletEnabled val="1"/>
        </dgm:presLayoutVars>
      </dgm:prSet>
      <dgm:spPr/>
    </dgm:pt>
    <dgm:pt modelId="{A2B19D92-FA40-41DA-BDDB-5DBD959754F3}" type="pres">
      <dgm:prSet presAssocID="{26EEF0E7-FF1E-4148-9065-B762B789C113}" presName="FiveNodes_3_text" presStyleLbl="node1" presStyleIdx="4" presStyleCnt="5">
        <dgm:presLayoutVars>
          <dgm:bulletEnabled val="1"/>
        </dgm:presLayoutVars>
      </dgm:prSet>
      <dgm:spPr/>
    </dgm:pt>
    <dgm:pt modelId="{D817952C-D2D6-4B6D-AF93-1F6522F4AEA0}" type="pres">
      <dgm:prSet presAssocID="{26EEF0E7-FF1E-4148-9065-B762B789C113}" presName="FiveNodes_4_text" presStyleLbl="node1" presStyleIdx="4" presStyleCnt="5">
        <dgm:presLayoutVars>
          <dgm:bulletEnabled val="1"/>
        </dgm:presLayoutVars>
      </dgm:prSet>
      <dgm:spPr/>
    </dgm:pt>
    <dgm:pt modelId="{AF28BE11-84EE-47F1-B3FF-D724494EA774}" type="pres">
      <dgm:prSet presAssocID="{26EEF0E7-FF1E-4148-9065-B762B789C11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484580A-BCBA-4A7C-8E3C-11D4F74B8CC2}" type="presOf" srcId="{1F14270E-9FCA-4936-9181-4A88BAB19AC4}" destId="{A2B19D92-FA40-41DA-BDDB-5DBD959754F3}" srcOrd="1" destOrd="0" presId="urn:microsoft.com/office/officeart/2005/8/layout/vProcess5"/>
    <dgm:cxn modelId="{47D46E15-209B-4637-90A5-042840724010}" srcId="{26EEF0E7-FF1E-4148-9065-B762B789C113}" destId="{BDD02B15-2EAD-4293-BFE6-2BF0EE73143D}" srcOrd="0" destOrd="0" parTransId="{313657B8-2715-49D7-8CB3-0A85675ED0D1}" sibTransId="{F5C025B3-458E-48FB-9D88-DF0260F73301}"/>
    <dgm:cxn modelId="{7F96DD28-AE97-4335-B7C4-220DFDC4AC8B}" type="presOf" srcId="{C11FD86D-E5AC-44C4-A8DF-C0E78F3A1DFB}" destId="{AF28BE11-84EE-47F1-B3FF-D724494EA774}" srcOrd="1" destOrd="0" presId="urn:microsoft.com/office/officeart/2005/8/layout/vProcess5"/>
    <dgm:cxn modelId="{C9666329-0DA6-4369-B7DE-02C7A55882D2}" type="presOf" srcId="{78D81AD8-F58C-44DC-81A2-0DB918222819}" destId="{3076C9E2-05C0-4C92-A645-D0AD0FC5979C}" srcOrd="0" destOrd="0" presId="urn:microsoft.com/office/officeart/2005/8/layout/vProcess5"/>
    <dgm:cxn modelId="{377F895D-4A40-4E3E-B5D6-E3B4AC85A502}" type="presOf" srcId="{26EEF0E7-FF1E-4148-9065-B762B789C113}" destId="{2731F7CB-C33F-46AB-99D4-65F2797A382A}" srcOrd="0" destOrd="0" presId="urn:microsoft.com/office/officeart/2005/8/layout/vProcess5"/>
    <dgm:cxn modelId="{EA78AA44-F0EC-4D97-A85D-968008385A0C}" type="presOf" srcId="{857C7954-4C4B-4B57-9D18-4C0C4C0B49D0}" destId="{D817952C-D2D6-4B6D-AF93-1F6522F4AEA0}" srcOrd="1" destOrd="0" presId="urn:microsoft.com/office/officeart/2005/8/layout/vProcess5"/>
    <dgm:cxn modelId="{44E2F675-8188-4DD1-8812-E456367DE041}" type="presOf" srcId="{BDD02B15-2EAD-4293-BFE6-2BF0EE73143D}" destId="{36373619-E3F7-4B2F-9BEC-F46756527368}" srcOrd="1" destOrd="0" presId="urn:microsoft.com/office/officeart/2005/8/layout/vProcess5"/>
    <dgm:cxn modelId="{50A09C58-9900-4412-A686-E6583302F52A}" type="presOf" srcId="{1F14270E-9FCA-4936-9181-4A88BAB19AC4}" destId="{53F64120-DDD5-41D5-A1D0-2A5E8C81C44B}" srcOrd="0" destOrd="0" presId="urn:microsoft.com/office/officeart/2005/8/layout/vProcess5"/>
    <dgm:cxn modelId="{027BC593-EF4F-4645-9D79-F83E8C61A211}" type="presOf" srcId="{3CC10AE2-C2D6-4F97-824E-8D20EBEA3001}" destId="{410A4F6F-C46C-4E72-85FC-CD5D37A732AE}" srcOrd="1" destOrd="0" presId="urn:microsoft.com/office/officeart/2005/8/layout/vProcess5"/>
    <dgm:cxn modelId="{887B6896-900E-4005-BAA3-9CA17085F4EA}" type="presOf" srcId="{857C7954-4C4B-4B57-9D18-4C0C4C0B49D0}" destId="{CBC7849E-BB93-4A01-9294-C7FB9DC2821F}" srcOrd="0" destOrd="0" presId="urn:microsoft.com/office/officeart/2005/8/layout/vProcess5"/>
    <dgm:cxn modelId="{F586DA9B-5B2A-4721-80E8-C721F9FB678F}" type="presOf" srcId="{F5C025B3-458E-48FB-9D88-DF0260F73301}" destId="{E3D66D52-751D-4992-8DEE-10F72EA792FB}" srcOrd="0" destOrd="0" presId="urn:microsoft.com/office/officeart/2005/8/layout/vProcess5"/>
    <dgm:cxn modelId="{5DC6C7A7-B47F-49E1-8E7E-4CBAC66B4339}" type="presOf" srcId="{E38E9319-1322-47E1-9BE4-662ABE2204BB}" destId="{9CAB97BF-2995-4427-9F17-7D6D1D4C192D}" srcOrd="0" destOrd="0" presId="urn:microsoft.com/office/officeart/2005/8/layout/vProcess5"/>
    <dgm:cxn modelId="{4BFD36AF-10EF-4EAF-9CF8-0A9A553F3590}" type="presOf" srcId="{BDD02B15-2EAD-4293-BFE6-2BF0EE73143D}" destId="{8ACBCBD1-B3BB-4FEA-AED4-0AAC8CD68570}" srcOrd="0" destOrd="0" presId="urn:microsoft.com/office/officeart/2005/8/layout/vProcess5"/>
    <dgm:cxn modelId="{EF3383CE-59C8-4221-925A-F00B665A9EE6}" type="presOf" srcId="{C11FD86D-E5AC-44C4-A8DF-C0E78F3A1DFB}" destId="{9A80E860-7D99-4B3A-BEAA-6B0B640E6049}" srcOrd="0" destOrd="0" presId="urn:microsoft.com/office/officeart/2005/8/layout/vProcess5"/>
    <dgm:cxn modelId="{84D7CFDD-BEB4-4421-814B-A15C3F7A1E48}" srcId="{26EEF0E7-FF1E-4148-9065-B762B789C113}" destId="{857C7954-4C4B-4B57-9D18-4C0C4C0B49D0}" srcOrd="3" destOrd="0" parTransId="{B468FDB0-8114-4462-9073-1DF83CAC213B}" sibTransId="{E38E9319-1322-47E1-9BE4-662ABE2204BB}"/>
    <dgm:cxn modelId="{7F5821E0-16F8-4657-8DD3-244547AE9C45}" type="presOf" srcId="{DCBE222A-D868-4DA1-BC28-10B2E017F55F}" destId="{81A05974-A3B9-45F7-8793-A1C64665DDDC}" srcOrd="0" destOrd="0" presId="urn:microsoft.com/office/officeart/2005/8/layout/vProcess5"/>
    <dgm:cxn modelId="{56A127E8-F3DB-4AB1-B228-606FB64AF3C9}" srcId="{26EEF0E7-FF1E-4148-9065-B762B789C113}" destId="{C11FD86D-E5AC-44C4-A8DF-C0E78F3A1DFB}" srcOrd="4" destOrd="0" parTransId="{7D6C7E38-FC41-46D3-A0D7-CFA5322A9A75}" sibTransId="{3643B9AA-5CEC-4F27-8D4B-B3FF686C7EE5}"/>
    <dgm:cxn modelId="{AA4A5FE8-C899-4B10-A94F-C0C36100A061}" srcId="{26EEF0E7-FF1E-4148-9065-B762B789C113}" destId="{1F14270E-9FCA-4936-9181-4A88BAB19AC4}" srcOrd="2" destOrd="0" parTransId="{F620CE26-89AB-4952-9674-50986E651050}" sibTransId="{DCBE222A-D868-4DA1-BC28-10B2E017F55F}"/>
    <dgm:cxn modelId="{FB33F7EC-5DA9-4E7F-B8E6-0DCCEABA417D}" srcId="{26EEF0E7-FF1E-4148-9065-B762B789C113}" destId="{3CC10AE2-C2D6-4F97-824E-8D20EBEA3001}" srcOrd="1" destOrd="0" parTransId="{6F857FE8-7C9C-43CB-BC22-6B35E04FFECB}" sibTransId="{78D81AD8-F58C-44DC-81A2-0DB918222819}"/>
    <dgm:cxn modelId="{12D1EEFB-4335-42F4-AD58-D3989547A3F3}" type="presOf" srcId="{3CC10AE2-C2D6-4F97-824E-8D20EBEA3001}" destId="{26C81859-2061-4B38-90F8-32E0A2B10A5F}" srcOrd="0" destOrd="0" presId="urn:microsoft.com/office/officeart/2005/8/layout/vProcess5"/>
    <dgm:cxn modelId="{C6876BC8-486C-49F5-AA72-821EEC4C83E8}" type="presParOf" srcId="{2731F7CB-C33F-46AB-99D4-65F2797A382A}" destId="{0D2BD888-CB7B-4AC1-9910-0FC4E563444C}" srcOrd="0" destOrd="0" presId="urn:microsoft.com/office/officeart/2005/8/layout/vProcess5"/>
    <dgm:cxn modelId="{1DFA2899-4219-4CDB-AA46-015959CDCBCF}" type="presParOf" srcId="{2731F7CB-C33F-46AB-99D4-65F2797A382A}" destId="{8ACBCBD1-B3BB-4FEA-AED4-0AAC8CD68570}" srcOrd="1" destOrd="0" presId="urn:microsoft.com/office/officeart/2005/8/layout/vProcess5"/>
    <dgm:cxn modelId="{DB7CA66C-7A0A-444C-B44F-B03932E178C3}" type="presParOf" srcId="{2731F7CB-C33F-46AB-99D4-65F2797A382A}" destId="{26C81859-2061-4B38-90F8-32E0A2B10A5F}" srcOrd="2" destOrd="0" presId="urn:microsoft.com/office/officeart/2005/8/layout/vProcess5"/>
    <dgm:cxn modelId="{42D434FC-ED03-454A-BEFB-CBE4E8AEE7BA}" type="presParOf" srcId="{2731F7CB-C33F-46AB-99D4-65F2797A382A}" destId="{53F64120-DDD5-41D5-A1D0-2A5E8C81C44B}" srcOrd="3" destOrd="0" presId="urn:microsoft.com/office/officeart/2005/8/layout/vProcess5"/>
    <dgm:cxn modelId="{A49890CC-21DB-4713-BD21-A04BE4FFAFDE}" type="presParOf" srcId="{2731F7CB-C33F-46AB-99D4-65F2797A382A}" destId="{CBC7849E-BB93-4A01-9294-C7FB9DC2821F}" srcOrd="4" destOrd="0" presId="urn:microsoft.com/office/officeart/2005/8/layout/vProcess5"/>
    <dgm:cxn modelId="{6B668561-6847-4BAD-ADDF-B28C3CC2B4B3}" type="presParOf" srcId="{2731F7CB-C33F-46AB-99D4-65F2797A382A}" destId="{9A80E860-7D99-4B3A-BEAA-6B0B640E6049}" srcOrd="5" destOrd="0" presId="urn:microsoft.com/office/officeart/2005/8/layout/vProcess5"/>
    <dgm:cxn modelId="{FBE7B044-E278-42F8-A04A-8E3FB89F5D15}" type="presParOf" srcId="{2731F7CB-C33F-46AB-99D4-65F2797A382A}" destId="{E3D66D52-751D-4992-8DEE-10F72EA792FB}" srcOrd="6" destOrd="0" presId="urn:microsoft.com/office/officeart/2005/8/layout/vProcess5"/>
    <dgm:cxn modelId="{6101A7C2-0911-40C4-A6B7-3E300697C2EA}" type="presParOf" srcId="{2731F7CB-C33F-46AB-99D4-65F2797A382A}" destId="{3076C9E2-05C0-4C92-A645-D0AD0FC5979C}" srcOrd="7" destOrd="0" presId="urn:microsoft.com/office/officeart/2005/8/layout/vProcess5"/>
    <dgm:cxn modelId="{BA1A4DF4-4E49-4449-B498-0D4BAF0E5436}" type="presParOf" srcId="{2731F7CB-C33F-46AB-99D4-65F2797A382A}" destId="{81A05974-A3B9-45F7-8793-A1C64665DDDC}" srcOrd="8" destOrd="0" presId="urn:microsoft.com/office/officeart/2005/8/layout/vProcess5"/>
    <dgm:cxn modelId="{93AD8B5C-B67C-44D4-BCA4-0F8DBC2D7387}" type="presParOf" srcId="{2731F7CB-C33F-46AB-99D4-65F2797A382A}" destId="{9CAB97BF-2995-4427-9F17-7D6D1D4C192D}" srcOrd="9" destOrd="0" presId="urn:microsoft.com/office/officeart/2005/8/layout/vProcess5"/>
    <dgm:cxn modelId="{24BD6898-AAA2-4380-B196-82DE058B2BAB}" type="presParOf" srcId="{2731F7CB-C33F-46AB-99D4-65F2797A382A}" destId="{36373619-E3F7-4B2F-9BEC-F46756527368}" srcOrd="10" destOrd="0" presId="urn:microsoft.com/office/officeart/2005/8/layout/vProcess5"/>
    <dgm:cxn modelId="{89BB37C2-E3B6-4B58-862C-A6D4BAD57288}" type="presParOf" srcId="{2731F7CB-C33F-46AB-99D4-65F2797A382A}" destId="{410A4F6F-C46C-4E72-85FC-CD5D37A732AE}" srcOrd="11" destOrd="0" presId="urn:microsoft.com/office/officeart/2005/8/layout/vProcess5"/>
    <dgm:cxn modelId="{4E20B983-9882-4E99-AF55-2CD338D2523D}" type="presParOf" srcId="{2731F7CB-C33F-46AB-99D4-65F2797A382A}" destId="{A2B19D92-FA40-41DA-BDDB-5DBD959754F3}" srcOrd="12" destOrd="0" presId="urn:microsoft.com/office/officeart/2005/8/layout/vProcess5"/>
    <dgm:cxn modelId="{15981100-DBEA-4125-83C2-D53E50A52623}" type="presParOf" srcId="{2731F7CB-C33F-46AB-99D4-65F2797A382A}" destId="{D817952C-D2D6-4B6D-AF93-1F6522F4AEA0}" srcOrd="13" destOrd="0" presId="urn:microsoft.com/office/officeart/2005/8/layout/vProcess5"/>
    <dgm:cxn modelId="{23920179-F7C9-4C1F-AA2E-21C2CA6F09D1}" type="presParOf" srcId="{2731F7CB-C33F-46AB-99D4-65F2797A382A}" destId="{AF28BE11-84EE-47F1-B3FF-D724494EA774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BCBD1-B3BB-4FEA-AED4-0AAC8CD68570}">
      <dsp:nvSpPr>
        <dsp:cNvPr id="0" name=""/>
        <dsp:cNvSpPr/>
      </dsp:nvSpPr>
      <dsp:spPr>
        <a:xfrm>
          <a:off x="0" y="19047"/>
          <a:ext cx="8112361" cy="65702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Kérelmek beérkezése </a:t>
          </a:r>
          <a:br>
            <a:rPr lang="hu-HU" sz="1600" kern="1200" dirty="0">
              <a:solidFill>
                <a:schemeClr val="tx1"/>
              </a:solidFill>
            </a:rPr>
          </a:br>
          <a:r>
            <a:rPr lang="hu-H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2026. március 1-ig (Hiánypótlás határideje: 2026. március 16.)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244" y="38291"/>
        <a:ext cx="7326504" cy="618539"/>
      </dsp:txXfrm>
    </dsp:sp>
    <dsp:sp modelId="{26C81859-2061-4B38-90F8-32E0A2B10A5F}">
      <dsp:nvSpPr>
        <dsp:cNvPr id="0" name=""/>
        <dsp:cNvSpPr/>
      </dsp:nvSpPr>
      <dsp:spPr>
        <a:xfrm>
          <a:off x="605793" y="748281"/>
          <a:ext cx="8112361" cy="65702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Kérelmek feldolgozása</a:t>
          </a:r>
          <a:endParaRPr lang="en-US" sz="1800" b="1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5037" y="767525"/>
        <a:ext cx="7041012" cy="618539"/>
      </dsp:txXfrm>
    </dsp:sp>
    <dsp:sp modelId="{53F64120-DDD5-41D5-A1D0-2A5E8C81C44B}">
      <dsp:nvSpPr>
        <dsp:cNvPr id="0" name=""/>
        <dsp:cNvSpPr/>
      </dsp:nvSpPr>
      <dsp:spPr>
        <a:xfrm>
          <a:off x="1211586" y="1496563"/>
          <a:ext cx="8112361" cy="65702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Kreditátviteli Bizottsági ülés</a:t>
          </a:r>
          <a:endParaRPr lang="en-US" sz="1800" b="1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0830" y="1515807"/>
        <a:ext cx="7041012" cy="618539"/>
      </dsp:txXfrm>
    </dsp:sp>
    <dsp:sp modelId="{CBC7849E-BB93-4A01-9294-C7FB9DC2821F}">
      <dsp:nvSpPr>
        <dsp:cNvPr id="0" name=""/>
        <dsp:cNvSpPr/>
      </dsp:nvSpPr>
      <dsp:spPr>
        <a:xfrm>
          <a:off x="1817379" y="2244845"/>
          <a:ext cx="8112361" cy="65702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Határozatok feltöltése a Neptun felületére</a:t>
          </a:r>
          <a:endParaRPr lang="en-US" sz="1800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6623" y="2264089"/>
        <a:ext cx="7041012" cy="618539"/>
      </dsp:txXfrm>
    </dsp:sp>
    <dsp:sp modelId="{9A80E860-7D99-4B3A-BEAA-6B0B640E6049}">
      <dsp:nvSpPr>
        <dsp:cNvPr id="0" name=""/>
        <dsp:cNvSpPr/>
      </dsp:nvSpPr>
      <dsp:spPr>
        <a:xfrm>
          <a:off x="2423173" y="2993127"/>
          <a:ext cx="8112361" cy="65702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Kreditátviteli Bizottság által elfogadott tantárgyak speciális indexsorba történő bejegyzése a </a:t>
          </a:r>
          <a:r>
            <a:rPr lang="hu-HU" sz="1800" b="1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Neptunban</a:t>
          </a:r>
          <a:br>
            <a:rPr lang="hu-HU" sz="1600" u="sng" kern="1200" dirty="0">
              <a:solidFill>
                <a:schemeClr val="tx1"/>
              </a:solidFill>
            </a:rPr>
          </a:br>
          <a:r>
            <a:rPr lang="hu-H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félév szorgalmi időszakának a végéig: 2026. május 23.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42417" y="3012371"/>
        <a:ext cx="7041012" cy="618539"/>
      </dsp:txXfrm>
    </dsp:sp>
    <dsp:sp modelId="{E3D66D52-751D-4992-8DEE-10F72EA792FB}">
      <dsp:nvSpPr>
        <dsp:cNvPr id="0" name=""/>
        <dsp:cNvSpPr/>
      </dsp:nvSpPr>
      <dsp:spPr>
        <a:xfrm>
          <a:off x="7685293" y="479995"/>
          <a:ext cx="427068" cy="427068"/>
        </a:xfrm>
        <a:prstGeom prst="downArrow">
          <a:avLst>
            <a:gd name="adj1" fmla="val 55000"/>
            <a:gd name="adj2" fmla="val 45000"/>
          </a:avLst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rtlCol="0" anchor="ctr" anchorCtr="0">
          <a:noAutofit/>
        </a:bodyPr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solidFill>
              <a:schemeClr val="lt1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7781383" y="479995"/>
        <a:ext cx="234888" cy="321369"/>
      </dsp:txXfrm>
    </dsp:sp>
    <dsp:sp modelId="{3076C9E2-05C0-4C92-A645-D0AD0FC5979C}">
      <dsp:nvSpPr>
        <dsp:cNvPr id="0" name=""/>
        <dsp:cNvSpPr/>
      </dsp:nvSpPr>
      <dsp:spPr>
        <a:xfrm>
          <a:off x="8291087" y="1228277"/>
          <a:ext cx="427068" cy="427068"/>
        </a:xfrm>
        <a:prstGeom prst="downArrow">
          <a:avLst>
            <a:gd name="adj1" fmla="val 55000"/>
            <a:gd name="adj2" fmla="val 45000"/>
          </a:avLst>
        </a:prstGeom>
        <a:solidFill>
          <a:schemeClr val="tx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rtlCol="0" anchor="ctr" anchorCtr="0">
          <a:noAutofit/>
        </a:bodyPr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highlight>
              <a:srgbClr val="000000"/>
            </a:highlight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8387177" y="1228277"/>
        <a:ext cx="234888" cy="321369"/>
      </dsp:txXfrm>
    </dsp:sp>
    <dsp:sp modelId="{81A05974-A3B9-45F7-8793-A1C64665DDDC}">
      <dsp:nvSpPr>
        <dsp:cNvPr id="0" name=""/>
        <dsp:cNvSpPr/>
      </dsp:nvSpPr>
      <dsp:spPr>
        <a:xfrm>
          <a:off x="8896880" y="1965608"/>
          <a:ext cx="427068" cy="427068"/>
        </a:xfrm>
        <a:prstGeom prst="downArrow">
          <a:avLst>
            <a:gd name="adj1" fmla="val 55000"/>
            <a:gd name="adj2" fmla="val 45000"/>
          </a:avLst>
        </a:prstGeom>
        <a:solidFill>
          <a:schemeClr val="tx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rtlCol="0" anchor="ctr" anchorCtr="0">
          <a:noAutofit/>
        </a:bodyPr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solidFill>
              <a:srgbClr val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8992970" y="1965608"/>
        <a:ext cx="234888" cy="321369"/>
      </dsp:txXfrm>
    </dsp:sp>
    <dsp:sp modelId="{9CAB97BF-2995-4427-9F17-7D6D1D4C192D}">
      <dsp:nvSpPr>
        <dsp:cNvPr id="0" name=""/>
        <dsp:cNvSpPr/>
      </dsp:nvSpPr>
      <dsp:spPr>
        <a:xfrm>
          <a:off x="9502673" y="2721190"/>
          <a:ext cx="427068" cy="427068"/>
        </a:xfrm>
        <a:prstGeom prst="downArrow">
          <a:avLst>
            <a:gd name="adj1" fmla="val 55000"/>
            <a:gd name="adj2" fmla="val 45000"/>
          </a:avLst>
        </a:prstGeom>
        <a:solidFill>
          <a:schemeClr val="tx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rtlCol="0" anchor="ctr" anchorCtr="0">
          <a:noAutofit/>
        </a:bodyPr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solidFill>
              <a:srgbClr val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9598763" y="2721190"/>
        <a:ext cx="234888" cy="321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5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0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7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8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3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0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8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1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8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rgbClr val="B7ECFF"/>
            </a:gs>
            <a:gs pos="100000">
              <a:srgbClr val="57D3FF"/>
            </a:gs>
            <a:gs pos="26414">
              <a:srgbClr val="3FC9FB"/>
            </a:gs>
            <a:gs pos="90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93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69" r:id="rId6"/>
    <p:sldLayoutId id="2147483865" r:id="rId7"/>
    <p:sldLayoutId id="2147483866" r:id="rId8"/>
    <p:sldLayoutId id="2147483867" r:id="rId9"/>
    <p:sldLayoutId id="2147483868" r:id="rId10"/>
    <p:sldLayoutId id="214748387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hyperlink" Target="K&#233;relemnyomtatv&#225;nyok,%20t&#225;j&#233;koztat&#243;k/&#218;j,%20rekre&#225;ci&#243;s%20nyomtatv&#225;nyok/KRE_GESZK_Kreditatviteli_kerelem_2024.doc" TargetMode="External"/><Relationship Id="rId12" Type="http://schemas.openxmlformats.org/officeDocument/2006/relationships/image" Target="../media/image9.png"/><Relationship Id="rId2" Type="http://schemas.openxmlformats.org/officeDocument/2006/relationships/hyperlink" Target="mailto:kerveny.geszk@kre.h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eszk.kre.hu/index.php/hallgatoinknak/kerelmek-nyomtatvanyok.html" TargetMode="External"/><Relationship Id="rId11" Type="http://schemas.openxmlformats.org/officeDocument/2006/relationships/image" Target="../media/image8.svg"/><Relationship Id="rId5" Type="http://schemas.openxmlformats.org/officeDocument/2006/relationships/hyperlink" Target="https://portal.kre.hu/images/neptun/2023/KRE_GIF_NEPTUN_Gyujtoszamla_hasznalata_vegleges_20230802.pdf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4.svg"/><Relationship Id="rId9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11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Relationship Id="rId14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zakmaigyak.geszk@kre.hu" TargetMode="External"/><Relationship Id="rId2" Type="http://schemas.openxmlformats.org/officeDocument/2006/relationships/hyperlink" Target="mailto:kerveny.geszk@kre.h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eszk.kre.hu/index.php/hallgatoinknak/szakmai-gyakorlat.html" TargetMode="External"/><Relationship Id="rId4" Type="http://schemas.openxmlformats.org/officeDocument/2006/relationships/hyperlink" Target="https://geszk.kre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32">
            <a:extLst>
              <a:ext uri="{FF2B5EF4-FFF2-40B4-BE49-F238E27FC236}">
                <a16:creationId xmlns:a16="http://schemas.microsoft.com/office/drawing/2014/main" id="{4958DF84-F5C6-794F-8945-485D6C107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képen diagram látható&#10;&#10;Automatikusan generált leírás">
            <a:extLst>
              <a:ext uri="{FF2B5EF4-FFF2-40B4-BE49-F238E27FC236}">
                <a16:creationId xmlns:a16="http://schemas.microsoft.com/office/drawing/2014/main" id="{67F51E94-530C-75CA-EE23-21DF396A44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8567" b="12762"/>
          <a:stretch/>
        </p:blipFill>
        <p:spPr>
          <a:xfrm>
            <a:off x="-155566" y="-988"/>
            <a:ext cx="12347566" cy="6858000"/>
          </a:xfrm>
          <a:prstGeom prst="rect">
            <a:avLst/>
          </a:prstGeom>
        </p:spPr>
      </p:pic>
      <p:sp useBgFill="1">
        <p:nvSpPr>
          <p:cNvPr id="48" name="Freeform: Shape 34">
            <a:extLst>
              <a:ext uri="{FF2B5EF4-FFF2-40B4-BE49-F238E27FC236}">
                <a16:creationId xmlns:a16="http://schemas.microsoft.com/office/drawing/2014/main" id="{4AF0997A-7C0F-4AD2-BA90-5FE341A17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5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8DF613F-AE35-AA30-F1A1-8DF5F44E7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9238" y="2078965"/>
            <a:ext cx="3195692" cy="2483704"/>
          </a:xfrm>
        </p:spPr>
        <p:txBody>
          <a:bodyPr anchor="b">
            <a:normAutofit/>
          </a:bodyPr>
          <a:lstStyle/>
          <a:p>
            <a:pPr algn="ctr"/>
            <a:r>
              <a:rPr lang="hu-HU" sz="3700" b="1" dirty="0">
                <a:solidFill>
                  <a:schemeClr val="tx1"/>
                </a:solidFill>
              </a:rPr>
              <a:t>Kreditátviteli kérelem tájékoztató</a:t>
            </a:r>
            <a:br>
              <a:rPr lang="hu-HU" sz="3700" b="1" dirty="0">
                <a:solidFill>
                  <a:schemeClr val="tx1"/>
                </a:solidFill>
              </a:rPr>
            </a:br>
            <a:endParaRPr lang="hu-HU" sz="3700" b="1" dirty="0">
              <a:solidFill>
                <a:schemeClr val="tx1"/>
              </a:solidFill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221D54D-4232-F9D7-5F7E-AE299A7A85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514" y="4196605"/>
            <a:ext cx="2906973" cy="948601"/>
          </a:xfrm>
        </p:spPr>
        <p:txBody>
          <a:bodyPr anchor="t">
            <a:normAutofit/>
          </a:bodyPr>
          <a:lstStyle/>
          <a:p>
            <a:pPr algn="ctr"/>
            <a:r>
              <a:rPr lang="hu-HU" b="1" dirty="0">
                <a:solidFill>
                  <a:schemeClr val="tx1"/>
                </a:solidFill>
                <a:latin typeface="Abadi" panose="020B0604020202020204" pitchFamily="34" charset="0"/>
              </a:rPr>
              <a:t>2025/2026/2 (Tavaszi) félév</a:t>
            </a:r>
          </a:p>
        </p:txBody>
      </p:sp>
      <p:sp>
        <p:nvSpPr>
          <p:cNvPr id="49" name="Freeform: Shape 36">
            <a:extLst>
              <a:ext uri="{FF2B5EF4-FFF2-40B4-BE49-F238E27FC236}">
                <a16:creationId xmlns:a16="http://schemas.microsoft.com/office/drawing/2014/main" id="{72E67446-732B-4F72-8560-6FABB6CB2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F36F7F5C-BD27-5D86-E57D-BB1EE5E6FD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9804" y="5721617"/>
            <a:ext cx="7948142" cy="1134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4950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C4FB83-2E98-F1D9-E941-262B11345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20" y="152400"/>
            <a:ext cx="3433806" cy="769002"/>
          </a:xfrm>
        </p:spPr>
        <p:txBody>
          <a:bodyPr>
            <a:normAutofit fontScale="90000"/>
          </a:bodyPr>
          <a:lstStyle/>
          <a:p>
            <a:r>
              <a:rPr kumimoji="0" lang="hu-HU" sz="2400" b="1" i="0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Kitöltési Útmutató </a:t>
            </a:r>
            <a:br>
              <a:rPr kumimoji="0" lang="hu-HU" sz="2400" b="1" i="0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hu-HU" sz="2400" b="1" i="0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számú melléklet</a:t>
            </a:r>
            <a:endParaRPr lang="hu-H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FE5377BA-8764-55CB-06A4-B0B0921B4E38}"/>
              </a:ext>
            </a:extLst>
          </p:cNvPr>
          <p:cNvSpPr txBox="1"/>
          <p:nvPr/>
        </p:nvSpPr>
        <p:spPr>
          <a:xfrm>
            <a:off x="1353977" y="2048386"/>
            <a:ext cx="24420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Hallgató mintatantervében szereplő tárgykód 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(kurzuskód nem elfogadható!)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C2C3BFA-8286-B418-25D1-024B3DFBE71F}"/>
              </a:ext>
            </a:extLst>
          </p:cNvPr>
          <p:cNvSpPr txBox="1"/>
          <p:nvPr/>
        </p:nvSpPr>
        <p:spPr>
          <a:xfrm>
            <a:off x="8655564" y="1907269"/>
            <a:ext cx="27981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tantárgy neve és kreditértéke, amely alól hallgató a felmentését kéri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B4BAD7F-C6DE-AD51-3907-E296168BE5BC}"/>
              </a:ext>
            </a:extLst>
          </p:cNvPr>
          <p:cNvSpPr txBox="1"/>
          <p:nvPr/>
        </p:nvSpPr>
        <p:spPr>
          <a:xfrm>
            <a:off x="8632471" y="2645933"/>
            <a:ext cx="2642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korábbi szakja, ahol teljesítette a tantárgyat</a:t>
            </a:r>
            <a:endParaRPr lang="hu-HU" dirty="0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A3942D83-5514-FE60-075E-057BE38141F5}"/>
              </a:ext>
            </a:extLst>
          </p:cNvPr>
          <p:cNvSpPr txBox="1"/>
          <p:nvPr/>
        </p:nvSpPr>
        <p:spPr>
          <a:xfrm>
            <a:off x="1353977" y="2686990"/>
            <a:ext cx="248666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korábbi felsőoktatási intézmény neve, ahol a Hallgató teljesítette a tantárgyat</a:t>
            </a:r>
          </a:p>
        </p:txBody>
      </p:sp>
      <p:pic>
        <p:nvPicPr>
          <p:cNvPr id="5" name="Kép 4" descr="A képen szöveg, képernyőkép, nyugta, Betűtípus látható&#10;&#10;Automatikusan generált leírás">
            <a:extLst>
              <a:ext uri="{FF2B5EF4-FFF2-40B4-BE49-F238E27FC236}">
                <a16:creationId xmlns:a16="http://schemas.microsoft.com/office/drawing/2014/main" id="{836BAA04-29F4-BFCA-DC18-D987A29512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527" y="769002"/>
            <a:ext cx="4186945" cy="5936598"/>
          </a:xfrm>
          <a:prstGeom prst="rect">
            <a:avLst/>
          </a:prstGeom>
        </p:spPr>
      </p:pic>
      <p:sp>
        <p:nvSpPr>
          <p:cNvPr id="11" name="Nyíl: balra mutató 10">
            <a:extLst>
              <a:ext uri="{FF2B5EF4-FFF2-40B4-BE49-F238E27FC236}">
                <a16:creationId xmlns:a16="http://schemas.microsoft.com/office/drawing/2014/main" id="{B094AB85-AC51-A0C6-D11B-5C3CFA5DD5B5}"/>
              </a:ext>
            </a:extLst>
          </p:cNvPr>
          <p:cNvSpPr/>
          <p:nvPr/>
        </p:nvSpPr>
        <p:spPr>
          <a:xfrm rot="10800000">
            <a:off x="3806304" y="2101322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Nyíl: balra mutató 17">
            <a:extLst>
              <a:ext uri="{FF2B5EF4-FFF2-40B4-BE49-F238E27FC236}">
                <a16:creationId xmlns:a16="http://schemas.microsoft.com/office/drawing/2014/main" id="{873E955C-CC52-EBD4-837B-6BA303509662}"/>
              </a:ext>
            </a:extLst>
          </p:cNvPr>
          <p:cNvSpPr/>
          <p:nvPr/>
        </p:nvSpPr>
        <p:spPr>
          <a:xfrm rot="10800000">
            <a:off x="3806304" y="2753879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Nyíl: balra mutató 13">
            <a:extLst>
              <a:ext uri="{FF2B5EF4-FFF2-40B4-BE49-F238E27FC236}">
                <a16:creationId xmlns:a16="http://schemas.microsoft.com/office/drawing/2014/main" id="{08FE3578-77F8-9513-CA52-2F531C0BF0C9}"/>
              </a:ext>
            </a:extLst>
          </p:cNvPr>
          <p:cNvSpPr/>
          <p:nvPr/>
        </p:nvSpPr>
        <p:spPr>
          <a:xfrm>
            <a:off x="7911178" y="2097879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Nyíl: balra mutató 9">
            <a:extLst>
              <a:ext uri="{FF2B5EF4-FFF2-40B4-BE49-F238E27FC236}">
                <a16:creationId xmlns:a16="http://schemas.microsoft.com/office/drawing/2014/main" id="{88E0412E-3E55-357E-BE9F-35010BBAFB95}"/>
              </a:ext>
            </a:extLst>
          </p:cNvPr>
          <p:cNvSpPr/>
          <p:nvPr/>
        </p:nvSpPr>
        <p:spPr>
          <a:xfrm>
            <a:off x="7911177" y="2697993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9A70E31-FACD-07BF-C635-BBD2FE46EBCD}"/>
              </a:ext>
            </a:extLst>
          </p:cNvPr>
          <p:cNvSpPr txBox="1"/>
          <p:nvPr/>
        </p:nvSpPr>
        <p:spPr>
          <a:xfrm>
            <a:off x="479834" y="5005456"/>
            <a:ext cx="35226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mellékletek sokszorosíthatók!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650FD1A7-8D9B-8963-C4BA-719D6A93CC78}"/>
              </a:ext>
            </a:extLst>
          </p:cNvPr>
          <p:cNvSpPr txBox="1"/>
          <p:nvPr/>
        </p:nvSpPr>
        <p:spPr>
          <a:xfrm>
            <a:off x="8351353" y="5159344"/>
            <a:ext cx="384064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1. számú melléklet egy oldalán két elfogadandó tantárgy jelölhető meg</a:t>
            </a: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23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828991E-B906-C8B5-8174-57EA0A19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1778BBD-941D-2155-FDB0-155F7AEA6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20" y="152400"/>
            <a:ext cx="3433806" cy="769002"/>
          </a:xfrm>
        </p:spPr>
        <p:txBody>
          <a:bodyPr>
            <a:normAutofit fontScale="90000"/>
          </a:bodyPr>
          <a:lstStyle/>
          <a:p>
            <a:r>
              <a:rPr kumimoji="0" lang="hu-HU" sz="2400" b="1" i="0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Kitöltési Útmutató</a:t>
            </a:r>
            <a:br>
              <a:rPr lang="hu-HU" sz="2400" b="1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b="1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számú melléklet</a:t>
            </a:r>
            <a:endParaRPr lang="hu-H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D0ACE232-28C0-4FFA-4EB3-EF1E7D72B96F}"/>
              </a:ext>
            </a:extLst>
          </p:cNvPr>
          <p:cNvSpPr txBox="1"/>
          <p:nvPr/>
        </p:nvSpPr>
        <p:spPr>
          <a:xfrm>
            <a:off x="1300680" y="2801891"/>
            <a:ext cx="24420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Amennyiben a Hallgató nyelvvizsga bizonyítvánnyal rendelkezik, úgy a melléklet felső része kitöltendő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28EACE5D-441D-A902-2ECD-741450BA94D4}"/>
              </a:ext>
            </a:extLst>
          </p:cNvPr>
          <p:cNvSpPr txBox="1"/>
          <p:nvPr/>
        </p:nvSpPr>
        <p:spPr>
          <a:xfrm>
            <a:off x="8589034" y="4624328"/>
            <a:ext cx="2798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Amennyiben a Hallgató érettségi bizonyítvánnyal rendelkezik, úgy a melléklet alsó része kitöltendő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9E53016-ECB1-9B8E-DDC4-2500E908C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02968" y="769002"/>
            <a:ext cx="4186062" cy="5936598"/>
          </a:xfrm>
          <a:prstGeom prst="rect">
            <a:avLst/>
          </a:prstGeom>
        </p:spPr>
      </p:pic>
      <p:sp>
        <p:nvSpPr>
          <p:cNvPr id="18" name="Nyíl: balra mutató 17">
            <a:extLst>
              <a:ext uri="{FF2B5EF4-FFF2-40B4-BE49-F238E27FC236}">
                <a16:creationId xmlns:a16="http://schemas.microsoft.com/office/drawing/2014/main" id="{B70B9626-5665-DE83-4BD0-2914487CD17D}"/>
              </a:ext>
            </a:extLst>
          </p:cNvPr>
          <p:cNvSpPr/>
          <p:nvPr/>
        </p:nvSpPr>
        <p:spPr>
          <a:xfrm rot="10800000">
            <a:off x="3824599" y="2697116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Nyíl: balra mutató 9">
            <a:extLst>
              <a:ext uri="{FF2B5EF4-FFF2-40B4-BE49-F238E27FC236}">
                <a16:creationId xmlns:a16="http://schemas.microsoft.com/office/drawing/2014/main" id="{023EF49B-E963-C2A7-FCF7-8F1D2B9F4B7C}"/>
              </a:ext>
            </a:extLst>
          </p:cNvPr>
          <p:cNvSpPr/>
          <p:nvPr/>
        </p:nvSpPr>
        <p:spPr>
          <a:xfrm>
            <a:off x="7911177" y="4673442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8B8AA09-894E-08CC-8399-A863CF50BD00}"/>
              </a:ext>
            </a:extLst>
          </p:cNvPr>
          <p:cNvSpPr txBox="1"/>
          <p:nvPr/>
        </p:nvSpPr>
        <p:spPr>
          <a:xfrm>
            <a:off x="1300680" y="2173896"/>
            <a:ext cx="24420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Hallgató mintatantervében szereplő tárgykód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(kurzuskód nem elfogadható!)</a:t>
            </a:r>
            <a:endParaRPr kumimoji="0" lang="hu-HU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Nyíl: balra mutató 3">
            <a:extLst>
              <a:ext uri="{FF2B5EF4-FFF2-40B4-BE49-F238E27FC236}">
                <a16:creationId xmlns:a16="http://schemas.microsoft.com/office/drawing/2014/main" id="{16A6EECD-2184-73A6-67CE-89E6ABAB3F28}"/>
              </a:ext>
            </a:extLst>
          </p:cNvPr>
          <p:cNvSpPr/>
          <p:nvPr/>
        </p:nvSpPr>
        <p:spPr>
          <a:xfrm rot="10800000">
            <a:off x="3824598" y="2284040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AEA8C766-2B56-D88C-9B48-FD8AC9BFCA07}"/>
              </a:ext>
            </a:extLst>
          </p:cNvPr>
          <p:cNvSpPr txBox="1"/>
          <p:nvPr/>
        </p:nvSpPr>
        <p:spPr>
          <a:xfrm>
            <a:off x="456301" y="5209103"/>
            <a:ext cx="3281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mellékletek sokszorosíthatók!</a:t>
            </a:r>
          </a:p>
        </p:txBody>
      </p:sp>
    </p:spTree>
    <p:extLst>
      <p:ext uri="{BB962C8B-B14F-4D97-AF65-F5344CB8AC3E}">
        <p14:creationId xmlns:p14="http://schemas.microsoft.com/office/powerpoint/2010/main" val="266891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9EE47D-1A85-CCD3-4139-2BFBFB8B4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603" y="2121762"/>
            <a:ext cx="8009389" cy="381992"/>
          </a:xfrm>
        </p:spPr>
        <p:txBody>
          <a:bodyPr>
            <a:normAutofit fontScale="90000"/>
          </a:bodyPr>
          <a:lstStyle/>
          <a:p>
            <a:br>
              <a:rPr lang="hu-H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kérelem és a </a:t>
            </a: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satolandó dokumentumok (</a:t>
            </a: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hitelesített kreditigazolás, tantárgyi </a:t>
            </a:r>
            <a:r>
              <a:rPr lang="hu-H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tematika, pénzügyi teljesítési igazolás és nyelvvizsga/érettségi bizonyítvány) </a:t>
            </a:r>
            <a:r>
              <a:rPr lang="hu-HU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egyidejűleg</a:t>
            </a:r>
            <a:r>
              <a:rPr lang="hu-H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történő </a:t>
            </a:r>
            <a:r>
              <a:rPr lang="hu-HU" sz="18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benyújtása</a:t>
            </a: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elektronikusan </a:t>
            </a:r>
            <a:r>
              <a:rPr lang="hu-H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kerveny.geszk@kre.hu</a:t>
            </a:r>
            <a:r>
              <a:rPr lang="hu-H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címre</a:t>
            </a:r>
            <a:b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Tartalom helye 4" descr="Jelvény 1 körvonalas">
            <a:extLst>
              <a:ext uri="{FF2B5EF4-FFF2-40B4-BE49-F238E27FC236}">
                <a16:creationId xmlns:a16="http://schemas.microsoft.com/office/drawing/2014/main" id="{4AF9F7DB-11F8-1999-CFC9-9DB2591D94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603" y="931495"/>
            <a:ext cx="381794" cy="381794"/>
          </a:xfr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852C3586-DA6E-4C50-A41F-165008290456}"/>
              </a:ext>
            </a:extLst>
          </p:cNvPr>
          <p:cNvSpPr txBox="1"/>
          <p:nvPr/>
        </p:nvSpPr>
        <p:spPr>
          <a:xfrm>
            <a:off x="1066603" y="1433774"/>
            <a:ext cx="827696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1600" b="1" dirty="0">
                <a:solidFill>
                  <a:srgbClr val="FF0000"/>
                </a:solidFill>
              </a:rPr>
              <a:t>Általános eljárási díj - Kreditátviteli kérelem eljárási díja; (kérelmenként) (kivéve kiutazó Erasmus hallgatók)” 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díjtétel </a:t>
            </a:r>
            <a:r>
              <a:rPr lang="hu-HU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hu-HU" sz="1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fizetése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Neptun-gyűjtőszámlán keresztül (egyszeri </a:t>
            </a:r>
            <a:r>
              <a:rPr lang="hu-H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00 FT)</a:t>
            </a:r>
            <a:b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díjtételt a kérelem benyújtásával azonos félévre kell kiírni!</a:t>
            </a:r>
          </a:p>
          <a:p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gyűjtőszámla használatáról, a tételek kiírásáról  az 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alábbi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linken talál részletes tájékoztatást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26E922ED-874B-DDD3-ABB8-A3ED0408E7FA}"/>
              </a:ext>
            </a:extLst>
          </p:cNvPr>
          <p:cNvSpPr txBox="1"/>
          <p:nvPr/>
        </p:nvSpPr>
        <p:spPr>
          <a:xfrm>
            <a:off x="1067388" y="839451"/>
            <a:ext cx="80093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kérelemnyomtatvány Hallgató általi elektronikus </a:t>
            </a:r>
            <a:r>
              <a:rPr lang="hu-HU" sz="1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kitöltése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(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 action="ppaction://hlinkfile"/>
              </a:rPr>
              <a:t>itt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)</a:t>
            </a:r>
            <a:r>
              <a:rPr lang="hu-H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majd saját kezűleg vagy DÁP alkalmazásban „Digitális aláírással” történő </a:t>
            </a:r>
            <a:r>
              <a:rPr lang="hu-HU" sz="1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aláírása</a:t>
            </a:r>
            <a:endParaRPr lang="hu-H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DD25F08-C7DD-7BBE-CC95-3354BAFAB24E}"/>
              </a:ext>
            </a:extLst>
          </p:cNvPr>
          <p:cNvSpPr txBox="1"/>
          <p:nvPr/>
        </p:nvSpPr>
        <p:spPr>
          <a:xfrm>
            <a:off x="775846" y="281833"/>
            <a:ext cx="77896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1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Kreditátviteli kérelem benyújtásának menete</a:t>
            </a:r>
            <a:endParaRPr lang="hu-HU" sz="24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Ábra 22" descr="Jelvény körvonalas">
            <a:extLst>
              <a:ext uri="{FF2B5EF4-FFF2-40B4-BE49-F238E27FC236}">
                <a16:creationId xmlns:a16="http://schemas.microsoft.com/office/drawing/2014/main" id="{D98DFFA2-DEF3-B8FC-21CD-03090B89F2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5701" y="1471655"/>
            <a:ext cx="381795" cy="381795"/>
          </a:xfrm>
          <a:prstGeom prst="rect">
            <a:avLst/>
          </a:prstGeom>
        </p:spPr>
      </p:pic>
      <p:pic>
        <p:nvPicPr>
          <p:cNvPr id="25" name="Ábra 24" descr="Jelvény 3 körvonalas">
            <a:extLst>
              <a:ext uri="{FF2B5EF4-FFF2-40B4-BE49-F238E27FC236}">
                <a16:creationId xmlns:a16="http://schemas.microsoft.com/office/drawing/2014/main" id="{ADDA2025-720A-2DB2-C8AB-CB77E8A62FF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5603" y="2544013"/>
            <a:ext cx="381992" cy="381992"/>
          </a:xfrm>
          <a:prstGeom prst="rect">
            <a:avLst/>
          </a:prstGeom>
        </p:spPr>
      </p:pic>
      <p:sp>
        <p:nvSpPr>
          <p:cNvPr id="33" name="Szövegdoboz 32">
            <a:extLst>
              <a:ext uri="{FF2B5EF4-FFF2-40B4-BE49-F238E27FC236}">
                <a16:creationId xmlns:a16="http://schemas.microsoft.com/office/drawing/2014/main" id="{BEE64E15-E956-FEC6-7DEE-E82197B4DC67}"/>
              </a:ext>
            </a:extLst>
          </p:cNvPr>
          <p:cNvSpPr txBox="1"/>
          <p:nvPr/>
        </p:nvSpPr>
        <p:spPr>
          <a:xfrm>
            <a:off x="7938360" y="6196406"/>
            <a:ext cx="4037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KRE-GESZK által használt kérelmek a Kérelmek, nyomtatványok menüpontból érhetőek el</a:t>
            </a:r>
          </a:p>
        </p:txBody>
      </p: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C2BA60F4-9CD0-2F85-54CE-A697743B7847}"/>
              </a:ext>
            </a:extLst>
          </p:cNvPr>
          <p:cNvCxnSpPr>
            <a:cxnSpLocks/>
          </p:cNvCxnSpPr>
          <p:nvPr/>
        </p:nvCxnSpPr>
        <p:spPr>
          <a:xfrm>
            <a:off x="775847" y="3429000"/>
            <a:ext cx="81007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D432AE13-4603-5FC8-40F4-EC824CFC0B60}"/>
              </a:ext>
            </a:extLst>
          </p:cNvPr>
          <p:cNvSpPr txBox="1"/>
          <p:nvPr/>
        </p:nvSpPr>
        <p:spPr>
          <a:xfrm>
            <a:off x="775847" y="3610269"/>
            <a:ext cx="671295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Kérvény leadási határideje: </a:t>
            </a:r>
            <a:b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2026. március 1. vasárnap (23:59)</a:t>
            </a:r>
          </a:p>
          <a:p>
            <a:r>
              <a:rPr lang="hu-H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Hiánypótlás határideje: </a:t>
            </a:r>
          </a:p>
          <a:p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2026. március 16. hétfő (23:59)</a:t>
            </a:r>
          </a:p>
          <a:p>
            <a:endParaRPr lang="hu-H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tájékoztatóban foglalt határidők előzetes tájékoztatásul szolgálnak, a változás jogát a Kar fenntartja. A határidőn túl érkezett kérelmeket és dokumentumokat nem áll módunkban befogadni!</a:t>
            </a:r>
          </a:p>
        </p:txBody>
      </p:sp>
      <p:pic>
        <p:nvPicPr>
          <p:cNvPr id="12" name="Kép 11" descr="A képen szöveg, képernyőkép, szoftver, Weblap látható&#10;&#10;Automatikusan generált leírás">
            <a:extLst>
              <a:ext uri="{FF2B5EF4-FFF2-40B4-BE49-F238E27FC236}">
                <a16:creationId xmlns:a16="http://schemas.microsoft.com/office/drawing/2014/main" id="{E6B8375A-139A-8FBF-D9C8-05D03B4ED9F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8361" y="3547900"/>
            <a:ext cx="4037045" cy="2648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400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7107A7-C3F7-A87C-D03E-C2A0B5961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298" y="-224838"/>
            <a:ext cx="11187403" cy="7082838"/>
          </a:xfrm>
        </p:spPr>
        <p:txBody>
          <a:bodyPr>
            <a:noAutofit/>
          </a:bodyPr>
          <a:lstStyle/>
          <a:p>
            <a:pPr fontAlgn="t"/>
            <a:r>
              <a:rPr lang="hu-H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Elfogadott fájlformátum</a:t>
            </a:r>
            <a:r>
              <a:rPr lang="hu-H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hu-H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Csak PDF fájl!  Képernyőfotó vagy képfájlformátum beküldése nem elfogadható, azok nem kerülnek feldolgozásra!</a:t>
            </a:r>
            <a:br>
              <a:rPr lang="hu-H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Kötelezően csatolandó dokumentumok:</a:t>
            </a:r>
            <a:br>
              <a:rPr lang="hu-H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Hitelesített kreditigazolás/leckekönyvmásolat/törzslap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Hitelesített tantárgyi tematika/kurzusleírás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Pénzügyi teljesítési igazolás a díjtétel befizetéséről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Nyelvvizsga elismertetés esetén: 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Nyelvvizsga vagy érettségi bizonyítvány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Külföldön teljesített kreditek elismeréseként: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Transcript</a:t>
            </a: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Records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Legkésőbb 15 nappal a kiutazást megelőzően Erasmus előzetes kreditátviteli adatlapot kell benyújtani (díjmentes) További információ a Erasmus+ hallgatói tanulmányi mobilitás tájékoztatóban.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Egyetemünkön teljesített tantárgyak esetében nem kell csatolni hitelesített leckekönyv másolatot, valamint hitelesített tantárgyi tematikát</a:t>
            </a:r>
            <a:br>
              <a:rPr lang="hu-H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További befogadható dokumentumok:</a:t>
            </a:r>
            <a:br>
              <a:rPr lang="hu-H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Oklevélmelléklet</a:t>
            </a:r>
            <a:b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Mikrotanúsítvány</a:t>
            </a:r>
            <a:r>
              <a:rPr lang="hu-H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u-H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526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>
            <a:extLst>
              <a:ext uri="{FF2B5EF4-FFF2-40B4-BE49-F238E27FC236}">
                <a16:creationId xmlns:a16="http://schemas.microsoft.com/office/drawing/2014/main" id="{15481B52-0860-6B8F-3A4F-3EF79B630479}"/>
              </a:ext>
            </a:extLst>
          </p:cNvPr>
          <p:cNvSpPr txBox="1"/>
          <p:nvPr/>
        </p:nvSpPr>
        <p:spPr>
          <a:xfrm>
            <a:off x="468668" y="1077370"/>
            <a:ext cx="1085784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beérkezett kérelmeket a Tanulmányi Osztály továbbítja Intézet felé, ahol a tantárgyért felelős oktató (vagy intézetvezető/helyettes, tanszékvezető) véleményezi a tantárgy befogadhatóságát.</a:t>
            </a:r>
          </a:p>
          <a:p>
            <a:pPr algn="just"/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TVSZ 5. § (6) alapján „Nem kell teljesíteni a tantervben előírt követelményeket, ha a hallgató azokat korábban már elsajátította és azt hitelt érdemlő módon igazolja. Az </a:t>
            </a:r>
            <a:r>
              <a:rPr 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Nftv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49. § (5) bekezdése alapján képzésben szerzett krediteket – ha annak előfeltétele fennáll – bármelyik felsőoktatási intézményben folytatott tanulmányok alapján el kell ismerni, függetlenül attól, hogy a hallgató melyik felsőoktatási intézményben, milyen képzési szinten folytatott tanulmányok során szerezte azt.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kell ismerni a kreditet, ha szabadon választható tantárgyra vonatkozik vagy az összevetett tudás legalább hetvenöt százalékban megegyezik.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/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TVSZ 25. § (14) alapján „</a:t>
            </a:r>
            <a:r>
              <a:rPr lang="hu-HU" sz="20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Az elismert tanulmányi teljesítmény kreditértéke megegyezik annak a tantervi követelménynek a kreditértékével, amelyet teljesítettnek minősítenek, a megszerzett érdemjegy azonban a tantárgyak elismerésekor nem módosítható.” 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92728BAC-FF87-6F3D-6ECE-907987D0D58C}"/>
              </a:ext>
            </a:extLst>
          </p:cNvPr>
          <p:cNvSpPr txBox="1"/>
          <p:nvPr/>
        </p:nvSpPr>
        <p:spPr>
          <a:xfrm>
            <a:off x="999855" y="275398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32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Fontos információk</a:t>
            </a:r>
          </a:p>
        </p:txBody>
      </p:sp>
    </p:spTree>
    <p:extLst>
      <p:ext uri="{BB962C8B-B14F-4D97-AF65-F5344CB8AC3E}">
        <p14:creationId xmlns:p14="http://schemas.microsoft.com/office/powerpoint/2010/main" val="406622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8000">
              <a:srgbClr val="B7ECFF"/>
            </a:gs>
            <a:gs pos="100000">
              <a:srgbClr val="57D3FF"/>
            </a:gs>
            <a:gs pos="26414">
              <a:srgbClr val="3FC9FB"/>
            </a:gs>
            <a:gs pos="90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DACCE1-A882-A524-93AF-094EB6608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244" y="190500"/>
            <a:ext cx="9076329" cy="595114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Kreditátviteli eljárás menete</a:t>
            </a:r>
            <a:endParaRPr kumimoji="0" lang="hu-HU" sz="2400" b="0" i="0" strike="noStrike" kern="1200" cap="sm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5" name="Tartalom helye 2">
            <a:extLst>
              <a:ext uri="{FF2B5EF4-FFF2-40B4-BE49-F238E27FC236}">
                <a16:creationId xmlns:a16="http://schemas.microsoft.com/office/drawing/2014/main" id="{833A3D9B-7ECE-CE0F-5203-FA92A9A02A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097365"/>
              </p:ext>
            </p:extLst>
          </p:nvPr>
        </p:nvGraphicFramePr>
        <p:xfrm>
          <a:off x="776243" y="981432"/>
          <a:ext cx="10535535" cy="3650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Kép 3">
            <a:extLst>
              <a:ext uri="{FF2B5EF4-FFF2-40B4-BE49-F238E27FC236}">
                <a16:creationId xmlns:a16="http://schemas.microsoft.com/office/drawing/2014/main" id="{F7DC41C3-E930-96F0-8B8C-C43A0742C2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2162" y="1103999"/>
            <a:ext cx="384081" cy="384081"/>
          </a:xfrm>
          <a:prstGeom prst="rect">
            <a:avLst/>
          </a:prstGeom>
        </p:spPr>
      </p:pic>
      <p:pic>
        <p:nvPicPr>
          <p:cNvPr id="5" name="Ábra 4" descr="Jelvény körvonalas">
            <a:extLst>
              <a:ext uri="{FF2B5EF4-FFF2-40B4-BE49-F238E27FC236}">
                <a16:creationId xmlns:a16="http://schemas.microsoft.com/office/drawing/2014/main" id="{A967B1B9-4D0F-4764-790A-C84C8F88DF8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0222" y="1896243"/>
            <a:ext cx="381795" cy="381795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id="{4967FD7E-DFFC-11A3-96F7-D90550B07A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98729" y="2614468"/>
            <a:ext cx="384081" cy="384081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CD84D00B-C89E-AEAC-F982-63FDF3C49D6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55347" y="3362104"/>
            <a:ext cx="384081" cy="377985"/>
          </a:xfrm>
          <a:prstGeom prst="rect">
            <a:avLst/>
          </a:prstGeom>
        </p:spPr>
      </p:pic>
      <p:pic>
        <p:nvPicPr>
          <p:cNvPr id="9" name="Ábra 8" descr="Jelvény 5 körvonalas">
            <a:extLst>
              <a:ext uri="{FF2B5EF4-FFF2-40B4-BE49-F238E27FC236}">
                <a16:creationId xmlns:a16="http://schemas.microsoft.com/office/drawing/2014/main" id="{4A1BDC37-0112-0F22-9789-67F1F208374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487660" y="4119482"/>
            <a:ext cx="384081" cy="384081"/>
          </a:xfrm>
          <a:prstGeom prst="rect">
            <a:avLst/>
          </a:prstGeom>
        </p:spPr>
      </p:pic>
      <p:sp>
        <p:nvSpPr>
          <p:cNvPr id="11" name="Szövegdoboz 10">
            <a:extLst>
              <a:ext uri="{FF2B5EF4-FFF2-40B4-BE49-F238E27FC236}">
                <a16:creationId xmlns:a16="http://schemas.microsoft.com/office/drawing/2014/main" id="{729C9E36-B026-DC45-C35F-083D02DF194C}"/>
              </a:ext>
            </a:extLst>
          </p:cNvPr>
          <p:cNvSpPr txBox="1"/>
          <p:nvPr/>
        </p:nvSpPr>
        <p:spPr>
          <a:xfrm>
            <a:off x="392162" y="5105400"/>
            <a:ext cx="11411061" cy="112575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Hallgató a Kreditátviteli Bizottság döntése ellen </a:t>
            </a:r>
            <a:r>
              <a:rPr lang="hu-HU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jogorvoslattal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élhet a közléstől, ennek hiányában a tudomásra jutástól számított 15 napon belül a Felülbírálati Bizottságnál. A felülbírálati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kérelmet a rektornak címezve a Kar vezetőjéhez kell benyújtani. 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55F4225E-E78C-3099-168B-C1B8C22AA469}"/>
              </a:ext>
            </a:extLst>
          </p:cNvPr>
          <p:cNvCxnSpPr>
            <a:cxnSpLocks/>
          </p:cNvCxnSpPr>
          <p:nvPr/>
        </p:nvCxnSpPr>
        <p:spPr>
          <a:xfrm>
            <a:off x="1492370" y="5105400"/>
            <a:ext cx="923026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2415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30A0BCE-7B69-5D94-D435-7687A3D14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835" y="1116825"/>
            <a:ext cx="9076329" cy="46243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határozatok </a:t>
            </a:r>
            <a:r>
              <a:rPr lang="hu-H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Neptunba</a:t>
            </a:r>
            <a:r>
              <a:rPr lang="hu-H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való feltöltéséig</a:t>
            </a:r>
            <a:r>
              <a:rPr lang="hu-H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Hallgatók </a:t>
            </a:r>
            <a:r>
              <a:rPr lang="hu-H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kötelesek</a:t>
            </a:r>
            <a:r>
              <a:rPr lang="hu-H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felvett tantárgyak óráin </a:t>
            </a:r>
            <a:r>
              <a:rPr lang="hu-H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részt venni</a:t>
            </a:r>
            <a:r>
              <a:rPr lang="hu-H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valamint az órák követelményeit </a:t>
            </a:r>
            <a:r>
              <a:rPr lang="hu-H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teljesíteni!</a:t>
            </a:r>
            <a:r>
              <a:rPr lang="hu-H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hu-H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Tanulmányi Osztály az elfogadó határozatban szereplő tantárgyakat a speciális indexsorba bejegyzi. </a:t>
            </a:r>
          </a:p>
          <a:p>
            <a:pPr marL="0" indent="0" algn="just">
              <a:buNone/>
            </a:pPr>
            <a:endParaRPr lang="hu-H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Elutasított kérelem esetén utólagos tantárgyfelvételre nincs lehetőség, az ebből fakadó hátrányok a Hallgatót terhelik!</a:t>
            </a:r>
            <a:endParaRPr lang="hu-HU" sz="2400" b="1" i="0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325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1B3E30-8F05-4DD8-8F5F-A5BCA5359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709421"/>
            <a:ext cx="9076329" cy="1064277"/>
          </a:xfrm>
        </p:spPr>
        <p:txBody>
          <a:bodyPr>
            <a:normAutofit/>
          </a:bodyPr>
          <a:lstStyle/>
          <a:p>
            <a:r>
              <a:rPr lang="hu-HU" sz="3200" b="1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elismertetése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2D13750-2413-16CB-BE03-36DDE542F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138174"/>
            <a:ext cx="10204465" cy="38830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Korábbi képzésen teljesített szakmai gyakorlat kreditátviteli kérelemmel történő befogadtatására </a:t>
            </a:r>
            <a:r>
              <a:rPr lang="hu-HU" sz="24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kizárólag a képzéshez releváns ÉS</a:t>
            </a:r>
            <a:r>
              <a:rPr lang="hu-HU" sz="24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u-HU" sz="2400" b="1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éven belül </a:t>
            </a:r>
            <a:r>
              <a:rPr lang="hu-HU" sz="24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teljesített gyakorlat esetében van lehetőség! </a:t>
            </a:r>
          </a:p>
          <a:p>
            <a:pPr marL="0" indent="0">
              <a:buNone/>
            </a:pPr>
            <a:endParaRPr lang="hu-HU" sz="24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kérelem benyújtásakor egyidejűleg hitelesített leckekönyvet kell csatolni</a:t>
            </a:r>
          </a:p>
          <a:p>
            <a:pPr marL="0" indent="0">
              <a:buNone/>
            </a:pPr>
            <a:endParaRPr lang="hu-HU" sz="24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tétel kiírásakor a </a:t>
            </a:r>
            <a:r>
              <a:rPr lang="hu-HU" sz="24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</a:t>
            </a:r>
            <a:r>
              <a:rPr lang="hu-HU" sz="24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tárgyat kell kiválasztani!</a:t>
            </a:r>
            <a:endParaRPr lang="hu-HU" sz="2400" spc="-9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356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81B3D7-5689-AF78-42E0-097260B18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31" y="258792"/>
            <a:ext cx="11205713" cy="1592543"/>
          </a:xfrm>
        </p:spPr>
        <p:txBody>
          <a:bodyPr>
            <a:normAutofit/>
          </a:bodyPr>
          <a:lstStyle/>
          <a:p>
            <a:r>
              <a:rPr lang="hu-HU" sz="3200" b="1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Munkaviszony szakmai gyakorlatként való elismertetése esetén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F38C2D-A0BE-6683-1B66-AB05542A4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227" y="1595887"/>
            <a:ext cx="10955546" cy="4744529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endParaRPr lang="hu-HU" sz="2200" b="1" spc="-5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Az alábbi dokumentumok leadása </a:t>
            </a:r>
            <a:r>
              <a:rPr lang="hu-HU" sz="22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csak </a:t>
            </a: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személyesen (a </a:t>
            </a:r>
            <a:r>
              <a:rPr lang="hu-HU" sz="2200" spc="-5" dirty="0">
                <a:solidFill>
                  <a:srgbClr val="404040"/>
                </a:solidFill>
                <a:latin typeface="Times New Roman"/>
                <a:cs typeface="Times New Roman"/>
                <a:hlinkClick r:id="rId2"/>
              </a:rPr>
              <a:t>kerveny.geszk@kre.hu</a:t>
            </a:r>
            <a:r>
              <a:rPr lang="hu-HU"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és a</a:t>
            </a:r>
            <a:r>
              <a:rPr lang="hu-HU"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hu-HU" sz="2200" spc="-5" dirty="0">
                <a:solidFill>
                  <a:srgbClr val="404040"/>
                </a:solidFill>
                <a:latin typeface="Times New Roman"/>
                <a:cs typeface="Times New Roman"/>
                <a:hlinkClick r:id="rId3"/>
              </a:rPr>
              <a:t>szakmaigyak.geszk@kre.hu</a:t>
            </a:r>
            <a:r>
              <a:rPr lang="hu-HU"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címre elküldött dokumentumok nem kerülnek feldolgozásra) a Kar Tanulmányi Osztályának ügyfélfogadási idejében lehetséges:</a:t>
            </a:r>
          </a:p>
          <a:p>
            <a:pPr>
              <a:lnSpc>
                <a:spcPct val="130000"/>
              </a:lnSpc>
            </a:pP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szakmai</a:t>
            </a:r>
            <a:r>
              <a:rPr lang="hu-HU" sz="2200" spc="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gyakorlat</a:t>
            </a:r>
            <a:r>
              <a:rPr lang="hu-HU" sz="22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beszámítása</a:t>
            </a:r>
            <a:r>
              <a:rPr lang="hu-HU" sz="22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iránti</a:t>
            </a:r>
            <a:r>
              <a:rPr lang="hu-HU" sz="22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spc="-10" dirty="0">
                <a:solidFill>
                  <a:schemeClr val="tx1"/>
                </a:solidFill>
                <a:latin typeface="Times New Roman"/>
                <a:cs typeface="Times New Roman"/>
              </a:rPr>
              <a:t>kérelem és mellékletei</a:t>
            </a:r>
          </a:p>
          <a:p>
            <a:pPr>
              <a:lnSpc>
                <a:spcPct val="130000"/>
              </a:lnSpc>
            </a:pP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tantárgybefogadási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spc="-10" dirty="0">
                <a:solidFill>
                  <a:schemeClr val="tx1"/>
                </a:solidFill>
                <a:latin typeface="Times New Roman"/>
                <a:cs typeface="Times New Roman"/>
              </a:rPr>
              <a:t>kérelem és mellékletei</a:t>
            </a:r>
          </a:p>
          <a:p>
            <a:pPr marL="0" indent="0">
              <a:lnSpc>
                <a:spcPct val="130000"/>
              </a:lnSpc>
              <a:buNone/>
            </a:pPr>
            <a:endParaRPr lang="hu-HU" sz="2200" b="1" spc="-1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5080" indent="0">
              <a:lnSpc>
                <a:spcPts val="1150"/>
              </a:lnSpc>
              <a:spcBef>
                <a:spcPts val="990"/>
              </a:spcBef>
              <a:buNone/>
            </a:pP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R</a:t>
            </a: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észletes</a:t>
            </a:r>
            <a:r>
              <a:rPr lang="hu-HU" sz="2200" spc="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tájékoztató</a:t>
            </a:r>
            <a:r>
              <a:rPr lang="hu-HU" sz="2200" spc="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található</a:t>
            </a:r>
            <a:r>
              <a:rPr lang="hu-HU" sz="2200" spc="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a</a:t>
            </a:r>
            <a:r>
              <a:rPr lang="hu-HU" sz="2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honlapunkon</a:t>
            </a:r>
            <a:r>
              <a:rPr lang="hu-HU" sz="2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a </a:t>
            </a:r>
            <a:r>
              <a:rPr lang="hu-HU" sz="2200" spc="-2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Szakmai</a:t>
            </a:r>
            <a:r>
              <a:rPr lang="hu-HU" sz="2200" spc="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spc="-10" dirty="0">
                <a:solidFill>
                  <a:schemeClr val="tx1"/>
                </a:solidFill>
                <a:latin typeface="Times New Roman"/>
                <a:cs typeface="Times New Roman"/>
              </a:rPr>
              <a:t>gyakorlat</a:t>
            </a:r>
            <a:r>
              <a:rPr lang="hu-HU" sz="2200" spc="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dirty="0">
                <a:solidFill>
                  <a:schemeClr val="tx1"/>
                </a:solidFill>
                <a:latin typeface="Times New Roman"/>
                <a:cs typeface="Times New Roman"/>
              </a:rPr>
              <a:t>menüpont</a:t>
            </a:r>
            <a:r>
              <a:rPr lang="hu-HU" sz="2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hu-HU" sz="2200" spc="-5" dirty="0">
                <a:solidFill>
                  <a:schemeClr val="tx1"/>
                </a:solidFill>
                <a:latin typeface="Times New Roman"/>
                <a:cs typeface="Times New Roman"/>
              </a:rPr>
              <a:t>alatt:</a:t>
            </a:r>
            <a:endParaRPr lang="hu-HU" sz="2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hu-HU" sz="2200" b="1" spc="-10" dirty="0">
                <a:solidFill>
                  <a:srgbClr val="404040"/>
                </a:solidFill>
                <a:latin typeface="Times New Roman"/>
                <a:cs typeface="Times New Roman"/>
                <a:hlinkClick r:id="rId4"/>
              </a:rPr>
              <a:t>https://geszk.kre</a:t>
            </a:r>
            <a:r>
              <a:rPr lang="hu-HU" sz="2200" b="1" spc="-10" dirty="0">
                <a:solidFill>
                  <a:srgbClr val="404040"/>
                </a:solidFill>
                <a:latin typeface="Times New Roman"/>
                <a:cs typeface="Times New Roman"/>
                <a:hlinkClick r:id="rId5"/>
              </a:rPr>
              <a:t>.hu/index.php/hallgatoinknak/szakmai-gyakorlat.html</a:t>
            </a:r>
            <a:r>
              <a:rPr lang="hu-HU" sz="22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</a:p>
          <a:p>
            <a:endParaRPr lang="hu-HU" sz="2400" b="1" spc="-1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64715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C4FB83-2E98-F1D9-E941-262B11345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20" y="152400"/>
            <a:ext cx="3433806" cy="769002"/>
          </a:xfrm>
        </p:spPr>
        <p:txBody>
          <a:bodyPr>
            <a:normAutofit/>
          </a:bodyPr>
          <a:lstStyle/>
          <a:p>
            <a:r>
              <a:rPr kumimoji="0" lang="hu-HU" sz="2400" b="1" i="0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Kitöltési Útmutató</a:t>
            </a:r>
            <a:endParaRPr lang="hu-H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11ADE57-8984-CCE6-5D68-DA703B728073}"/>
              </a:ext>
            </a:extLst>
          </p:cNvPr>
          <p:cNvSpPr txBox="1"/>
          <p:nvPr/>
        </p:nvSpPr>
        <p:spPr>
          <a:xfrm>
            <a:off x="8564999" y="1546420"/>
            <a:ext cx="3295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NEPTUN-ban szereplő neve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FE5377BA-8764-55CB-06A4-B0B0921B4E38}"/>
              </a:ext>
            </a:extLst>
          </p:cNvPr>
          <p:cNvSpPr txBox="1"/>
          <p:nvPr/>
        </p:nvSpPr>
        <p:spPr>
          <a:xfrm>
            <a:off x="798739" y="1758262"/>
            <a:ext cx="27527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félév, amelyre a Hallgató felvételt nyert és képzését megkezdi/megkezdte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C2C3BFA-8286-B418-25D1-024B3DFBE71F}"/>
              </a:ext>
            </a:extLst>
          </p:cNvPr>
          <p:cNvSpPr txBox="1"/>
          <p:nvPr/>
        </p:nvSpPr>
        <p:spPr>
          <a:xfrm>
            <a:off x="8564999" y="2178410"/>
            <a:ext cx="329564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aktuális szakját kell x-szel jelölni</a:t>
            </a: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kérelem kizárólag a feltöltött tartalommal fogadható be, azon ne módosítsanak!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27D70DF-EC21-980F-41E7-79DBC40C9A96}"/>
              </a:ext>
            </a:extLst>
          </p:cNvPr>
          <p:cNvSpPr txBox="1"/>
          <p:nvPr/>
        </p:nvSpPr>
        <p:spPr>
          <a:xfrm>
            <a:off x="798739" y="4615544"/>
            <a:ext cx="2896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csatolt mellékletek x-szel történő bejelölése, mellyel együtt a kérelem továbbításra kerül a Tanulmányi Osztály részére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54669278-BCC4-6613-8E2F-25701B3734E8}"/>
              </a:ext>
            </a:extLst>
          </p:cNvPr>
          <p:cNvSpPr txBox="1"/>
          <p:nvPr/>
        </p:nvSpPr>
        <p:spPr>
          <a:xfrm>
            <a:off x="8669657" y="5611383"/>
            <a:ext cx="26072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saját kezű aláírása, amennyiben nem Digitális aláírást használ</a:t>
            </a:r>
            <a:endParaRPr lang="hu-HU" dirty="0"/>
          </a:p>
        </p:txBody>
      </p:sp>
      <p:pic>
        <p:nvPicPr>
          <p:cNvPr id="4" name="Kép 3" descr="A képen szöveg, képernyőkép, dokumentum, Betűtípus látható&#10;&#10;Automatikusan generált leírás">
            <a:extLst>
              <a:ext uri="{FF2B5EF4-FFF2-40B4-BE49-F238E27FC236}">
                <a16:creationId xmlns:a16="http://schemas.microsoft.com/office/drawing/2014/main" id="{7ECA8814-DA49-5015-C9C9-238FDE2E7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129" y="793631"/>
            <a:ext cx="4185741" cy="5993920"/>
          </a:xfrm>
          <a:prstGeom prst="rect">
            <a:avLst/>
          </a:prstGeom>
        </p:spPr>
      </p:pic>
      <p:sp>
        <p:nvSpPr>
          <p:cNvPr id="11" name="Nyíl: balra mutató 10">
            <a:extLst>
              <a:ext uri="{FF2B5EF4-FFF2-40B4-BE49-F238E27FC236}">
                <a16:creationId xmlns:a16="http://schemas.microsoft.com/office/drawing/2014/main" id="{B094AB85-AC51-A0C6-D11B-5C3CFA5DD5B5}"/>
              </a:ext>
            </a:extLst>
          </p:cNvPr>
          <p:cNvSpPr/>
          <p:nvPr/>
        </p:nvSpPr>
        <p:spPr>
          <a:xfrm rot="10800000">
            <a:off x="3731666" y="1810322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Nyíl: balra mutató 9">
            <a:extLst>
              <a:ext uri="{FF2B5EF4-FFF2-40B4-BE49-F238E27FC236}">
                <a16:creationId xmlns:a16="http://schemas.microsoft.com/office/drawing/2014/main" id="{88E0412E-3E55-357E-BE9F-35010BBAFB95}"/>
              </a:ext>
            </a:extLst>
          </p:cNvPr>
          <p:cNvSpPr/>
          <p:nvPr/>
        </p:nvSpPr>
        <p:spPr>
          <a:xfrm>
            <a:off x="7930215" y="1598480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Nyíl: balra mutató 13">
            <a:extLst>
              <a:ext uri="{FF2B5EF4-FFF2-40B4-BE49-F238E27FC236}">
                <a16:creationId xmlns:a16="http://schemas.microsoft.com/office/drawing/2014/main" id="{08FE3578-77F8-9513-CA52-2F531C0BF0C9}"/>
              </a:ext>
            </a:extLst>
          </p:cNvPr>
          <p:cNvSpPr/>
          <p:nvPr/>
        </p:nvSpPr>
        <p:spPr>
          <a:xfrm>
            <a:off x="7930215" y="2230470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Nyíl: balra mutató 19">
            <a:extLst>
              <a:ext uri="{FF2B5EF4-FFF2-40B4-BE49-F238E27FC236}">
                <a16:creationId xmlns:a16="http://schemas.microsoft.com/office/drawing/2014/main" id="{40A824E1-9F5C-93ED-6293-7073079E7876}"/>
              </a:ext>
            </a:extLst>
          </p:cNvPr>
          <p:cNvSpPr/>
          <p:nvPr/>
        </p:nvSpPr>
        <p:spPr>
          <a:xfrm>
            <a:off x="7930215" y="5660497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Nyíl: balra mutató 15">
            <a:extLst>
              <a:ext uri="{FF2B5EF4-FFF2-40B4-BE49-F238E27FC236}">
                <a16:creationId xmlns:a16="http://schemas.microsoft.com/office/drawing/2014/main" id="{731E109D-07E1-C6FA-9641-B039F222F804}"/>
              </a:ext>
            </a:extLst>
          </p:cNvPr>
          <p:cNvSpPr/>
          <p:nvPr/>
        </p:nvSpPr>
        <p:spPr>
          <a:xfrm rot="10800000">
            <a:off x="3695701" y="4662323"/>
            <a:ext cx="542925" cy="20955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751315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Override1.xml><?xml version="1.0" encoding="utf-8"?>
<a:themeOverride xmlns:a="http://schemas.openxmlformats.org/drawingml/2006/main">
  <a:clrScheme name="Marrakesh">
    <a:dk1>
      <a:srgbClr val="000000"/>
    </a:dk1>
    <a:lt1>
      <a:srgbClr val="FFFFFF"/>
    </a:lt1>
    <a:dk2>
      <a:srgbClr val="431C30"/>
    </a:dk2>
    <a:lt2>
      <a:srgbClr val="F3F0EF"/>
    </a:lt2>
    <a:accent1>
      <a:srgbClr val="B35B55"/>
    </a:accent1>
    <a:accent2>
      <a:srgbClr val="CF7E6C"/>
    </a:accent2>
    <a:accent3>
      <a:srgbClr val="CA8F58"/>
    </a:accent3>
    <a:accent4>
      <a:srgbClr val="A97C54"/>
    </a:accent4>
    <a:accent5>
      <a:srgbClr val="917E45"/>
    </a:accent5>
    <a:accent6>
      <a:srgbClr val="647576"/>
    </a:accent6>
    <a:hlink>
      <a:srgbClr val="A25872"/>
    </a:hlink>
    <a:folHlink>
      <a:srgbClr val="667A7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</TotalTime>
  <Words>942</Words>
  <Application>Microsoft Office PowerPoint</Application>
  <PresentationFormat>Szélesvásznú</PresentationFormat>
  <Paragraphs>73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Abadi</vt:lpstr>
      <vt:lpstr>Arial</vt:lpstr>
      <vt:lpstr>Goudy Old Style</vt:lpstr>
      <vt:lpstr>Times New Roman</vt:lpstr>
      <vt:lpstr>MarrakeshVTI</vt:lpstr>
      <vt:lpstr>Kreditátviteli kérelem tájékoztató </vt:lpstr>
      <vt:lpstr>      A kérelem és a csatolandó dokumentumok (hitelesített kreditigazolás, tantárgyi tematika, pénzügyi teljesítési igazolás és nyelvvizsga/érettségi bizonyítvány) egyidejűleg történő benyújtása elektronikusan a kerveny.geszk@kre.hu címre </vt:lpstr>
      <vt:lpstr>Elfogadott fájlformátum:  Csak PDF fájl!  Képernyőfotó vagy képfájlformátum beküldése nem elfogadható, azok nem kerülnek feldolgozásra!  Kötelezően csatolandó dokumentumok: - Hitelesített kreditigazolás/leckekönyvmásolat/törzslap - Hitelesített tantárgyi tematika/kurzusleírás - Pénzügyi teljesítési igazolás a díjtétel befizetéséről  Nyelvvizsga elismertetés esetén:  - Nyelvvizsga vagy érettségi bizonyítvány  Külföldön teljesített kreditek elismeréseként: - Transcript of Records Legkésőbb 15 nappal a kiutazást megelőzően Erasmus előzetes kreditátviteli adatlapot kell benyújtani (díjmentes) További információ a Erasmus+ hallgatói tanulmányi mobilitás tájékoztatóban.  Egyetemünkön teljesített tantárgyak esetében nem kell csatolni hitelesített leckekönyv másolatot, valamint hitelesített tantárgyi tematikát  További befogadható dokumentumok: - Oklevélmelléklet - Mikrotanúsítvány </vt:lpstr>
      <vt:lpstr>PowerPoint-bemutató</vt:lpstr>
      <vt:lpstr>Kreditátviteli eljárás menete</vt:lpstr>
      <vt:lpstr>PowerPoint-bemutató</vt:lpstr>
      <vt:lpstr>Szakmai gyakorlat elismertetése</vt:lpstr>
      <vt:lpstr>Munkaviszony szakmai gyakorlatként való elismertetése esetén</vt:lpstr>
      <vt:lpstr>Kitöltési Útmutató</vt:lpstr>
      <vt:lpstr>Kitöltési Útmutató  1. számú melléklet</vt:lpstr>
      <vt:lpstr>Kitöltési Útmutató 2. számú melléklet</vt:lpstr>
    </vt:vector>
  </TitlesOfParts>
  <Company>Károli Gáspár Református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Kreditelismerés tájékoztató</dc:title>
  <dc:creator>Baranyai Laura</dc:creator>
  <cp:lastModifiedBy>Kosik-Fa Zoltán</cp:lastModifiedBy>
  <cp:revision>84</cp:revision>
  <cp:lastPrinted>2023-05-24T09:47:34Z</cp:lastPrinted>
  <dcterms:created xsi:type="dcterms:W3CDTF">2023-04-04T09:24:47Z</dcterms:created>
  <dcterms:modified xsi:type="dcterms:W3CDTF">2026-01-29T10:57:26Z</dcterms:modified>
</cp:coreProperties>
</file>