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5" r:id="rId4"/>
    <p:sldId id="267" r:id="rId5"/>
    <p:sldId id="263" r:id="rId6"/>
    <p:sldId id="269" r:id="rId7"/>
    <p:sldId id="260" r:id="rId8"/>
    <p:sldId id="259" r:id="rId9"/>
    <p:sldId id="262" r:id="rId10"/>
    <p:sldId id="261" r:id="rId11"/>
    <p:sldId id="264" r:id="rId12"/>
    <p:sldId id="257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36A63-175D-4113-AC95-3395C4D51525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A8E-6024-4EC0-9AFD-D84B45DBD70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4412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3A8E-6024-4EC0-9AFD-D84B45DBD701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5714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3A8E-6024-4EC0-9AFD-D84B45DBD701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0765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3A8E-6024-4EC0-9AFD-D84B45DBD701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2826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FF34-AABA-3C8E-84FB-2B54E8627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88BDF85-48AF-8008-D1FB-DFEAE318E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94C191F-5E01-E24D-72C4-B59F5C880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1D367F5-BEDF-370C-1C4C-5475051B3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3A8E-6024-4EC0-9AFD-D84B45DBD7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65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8EB97B-FA78-2595-3AFC-F85CFF50A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D673A4-B540-B229-AC95-BBB1CADEE8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24FF0C-151C-E7BD-028A-F5DC73E4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5AF8E72-321D-4158-628F-EB402401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99C48C4-9EC7-C913-6210-FB1035379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228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D19695-7E64-91BE-DE8C-F89F930A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1BA829A-E68C-E8D1-7397-275CAC40B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9BA99C5-514E-64C8-77A2-1FADA4CF5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360E8F-CBD6-873F-3806-9A1349B1A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15A369-6A97-8F45-E4D1-6461F0D47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4536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19A4103-0A9A-B8A9-D4BD-0783F5974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6281-F9FB-58C6-0810-EE20F1CED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049022-68F1-B96E-6151-0B9F57244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D1AE67E-58B5-4AE1-B8F3-664A0F9D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8D89942-97CB-6D06-FBEA-42662630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5320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58838C-7F68-8D6C-9325-D322F1EF5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BF6AAE-0837-F317-E870-6DA3A0167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481E27-83F4-A185-D9CF-1454E03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3E49CF4-DD45-8076-FCA8-3579BE08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B95596-0E07-75B2-7A7A-4F93F78AC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686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C9E479-6654-451B-1BF1-1129ED02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36AF938-C748-E699-35B3-2028D8881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A7DCB36-CCEA-9917-1FD9-692837FE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FC6ED57-6E87-2F92-4A69-B87C55FA5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4A04C87-E60F-35FF-8AFB-CF7BA677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144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270F45-4F29-EBB1-D11C-2503F0E20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D96B57-335D-246F-ED05-EC06CE915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254B676-A689-F27D-CF9D-8F7C90876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D290195-572B-498D-B3D5-F7C9417BE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294E723-D038-C375-04D0-89B676EE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DEB6A04-B41E-F418-1DB4-919A57C0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756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E7B6CD-0701-D405-B483-B1FD30B6A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1FEA54C-264A-6399-4B09-E52837D49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8816275-0856-59E0-A2D6-9F6EF78B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C91A5D9-45BE-0DFE-0E21-A596DB0DC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D60F9E7-7D44-C447-5DCA-AD20AECD2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5A30AEE-AF4A-B6F5-A505-1D4AE5E11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A0AFE98B-50BF-FD04-72FE-D7AA00239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7092037-5766-BBC2-7915-D14CA1E64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4162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73619B0-AD43-1FE1-D49B-BFADF8DE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A7B97F0-B785-134E-619F-81C80DF1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F173389-8B9F-686A-3B16-1C0290E5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1CCE1D1-6CEA-EEC2-B993-A3325D50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8334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3A48012-C02D-738D-D4C8-0539EEF2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EB4533C-8FD7-D64B-FEED-0853A96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FC10C87-F2AB-014F-5C81-D8B26754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253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B3E600-B70C-76AA-D141-3D91DE7A3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2B3E1B-FD6E-4E10-9A5A-78D6CA15D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FB469AB-E2A4-3269-0A23-71560ACF6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39E5490-3937-25C8-59F6-8A72E2946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BEE6719-5BF8-D4B1-0F0B-09FD747D1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5F96FB5-3ADB-B9A6-2383-1D55E198E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8763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3F88CF-5DD3-AF16-5FA4-6435678B2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211A441-7222-6F97-1859-78470D416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92FEE8F-0096-0A8D-E4B6-FFBD060E2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DE1F938-A8E3-A995-C8DC-01520ECA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BB8E9C1-1027-985E-1EDE-B8DD8F8FB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E0BEC39-638E-C1F6-A16C-AE8C85FD3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299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9A4EF04-AE13-2438-41B1-43129317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F716A6C-3BA1-8785-471E-44B1C8C65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7CF3F2C-2959-5E0E-7E12-BB5323302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0AF44E-D0C6-4927-B590-442F7AA3046A}" type="datetimeFigureOut">
              <a:rPr lang="hu-HU" smtClean="0"/>
              <a:t>2026. 08. 05.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490D4EA-23B0-2D64-C923-D232618C4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E37A7D-DC66-BE07-C1D8-E00F64263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2EE635-E8F5-45D5-985D-8458237B009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9168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kre.hu/index.php/home/szabalyzatok.html" TargetMode="External"/><Relationship Id="rId2" Type="http://schemas.openxmlformats.org/officeDocument/2006/relationships/hyperlink" Target="mailto:to.geszk@kre.h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eszk.kre.hu/index.php/hallgatoinknak/kerelmek-nyomtatvanyok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o.geszk@kre.hu" TargetMode="External"/><Relationship Id="rId2" Type="http://schemas.openxmlformats.org/officeDocument/2006/relationships/hyperlink" Target="mailto:simay.attila.endre@kre.h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erveny.geszk@kre.h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kerveny.geszk@kre.hu" TargetMode="External"/><Relationship Id="rId2" Type="http://schemas.openxmlformats.org/officeDocument/2006/relationships/hyperlink" Target="https://geszk.kre.hu/index.php/hallgatoinknak/hallgatoi-mobilitasi-palyazatok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eszk.kre.hu/index.php/hallgatoinknak/hallgatoi-mobilitasi-palyazatok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eszk.kre.hu/index.php/hallgatoinknak/hallgatoi-mobilitasi-palyazatok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ACF8A7-3E6D-B3D1-7021-30F7B9722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4045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hu-HU" b="1" dirty="0"/>
              <a:t>Erasmus+</a:t>
            </a:r>
            <a:br>
              <a:rPr lang="hu-HU" b="1" dirty="0"/>
            </a:br>
            <a:r>
              <a:rPr lang="hu-HU" b="1" dirty="0"/>
              <a:t>hallgatói tanulmányi mobilitás tájékoztató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48DF4D6-7FA4-A41E-A8CB-F595DF5E5E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r>
              <a:rPr lang="hu-HU" dirty="0"/>
              <a:t>2026/2027. tanév</a:t>
            </a:r>
          </a:p>
          <a:p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8514740E-4FFD-4FCA-2E01-E1AF40171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2863014" cy="15762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EA722B6-25FC-1AC5-EFEA-D4812EDC3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06490"/>
            <a:ext cx="12192000" cy="11697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4" name="Kép 3" descr="A képen a Károli Gáspár Református Egyetem Gazdaságtudományi, Egészsétudományi és Szociális Kar hivatalos logóval és intézményi azonosítóval ellátott megnevezése olvasható">
            <a:extLst>
              <a:ext uri="{FF2B5EF4-FFF2-40B4-BE49-F238E27FC236}">
                <a16:creationId xmlns:a16="http://schemas.microsoft.com/office/drawing/2014/main" id="{7A05DC4A-966A-A206-D264-8E9B187A3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7298" y="5747510"/>
            <a:ext cx="7621270" cy="10877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706BAF9A-2DD8-0C86-4DE9-874233C10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45736"/>
            <a:ext cx="1965960" cy="21305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7DE7251A-9A47-9A64-D69A-9872CA23D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8568" y="3185827"/>
            <a:ext cx="2313432" cy="290779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6946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919876-165A-4B72-1D33-C8541F415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Átsorolás kérdése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054C62-A40D-27BC-66E8-61326D70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7914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Hallgatói mobilitásban résztvevő hallgatók </a:t>
            </a:r>
            <a:r>
              <a:rPr lang="hu-HU" b="1" dirty="0"/>
              <a:t>nem</a:t>
            </a:r>
            <a:r>
              <a:rPr lang="hu-HU" dirty="0"/>
              <a:t> kerülnek átsorolásra!</a:t>
            </a:r>
          </a:p>
          <a:p>
            <a:pPr marL="0" indent="0">
              <a:buNone/>
            </a:pPr>
            <a:endParaRPr lang="hu-HU" i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hu-HU" sz="2400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HTJSZ </a:t>
            </a:r>
            <a:r>
              <a:rPr lang="hu-HU" sz="24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15. § (4) „Az átsorolási döntés meghozatala során a jelen Szabályzat 12. § (6) bekezdésében meghatározottakon túlmenően azokat a hallgatókat sem kell figyelembe venni, akik az átsorolási döntésnél figyelembe vett bármelyik félévben ösztöndíjasként (Erasmus, CEEPUS stb.) külföldi felsőoktatási intézményben folytattak tanulmányokat vagy vettek részt szakmai gyakorlaton.”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4841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261FC2-4A2D-CE80-CF50-3DDD93E8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Praktikus tanácsok, további információ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804F22-B227-0522-0E9A-484D0AE71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2777"/>
            <a:ext cx="10515600" cy="4494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/>
              <a:t>Kísérjék figyelemmel a levelezést, spam mappát is!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E-mail cím módosítása esetén a Tanulmányi Osztálynak is jelezzék a változást a </a:t>
            </a:r>
            <a:r>
              <a:rPr lang="hu-HU" sz="2400" dirty="0">
                <a:hlinkClick r:id="rId2"/>
              </a:rPr>
              <a:t>to.geszk@kre.hu</a:t>
            </a:r>
            <a:r>
              <a:rPr lang="hu-HU" sz="2400" dirty="0"/>
              <a:t> elérhetőségen.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Erasmus+ mobilitási szabályzat:</a:t>
            </a:r>
          </a:p>
          <a:p>
            <a:pPr marL="0" indent="0">
              <a:buNone/>
            </a:pPr>
            <a:r>
              <a:rPr lang="hu-HU" sz="2400" dirty="0">
                <a:hlinkClick r:id="rId3"/>
              </a:rPr>
              <a:t>https://portal.kre.hu/index.php/home/szabalyzatok.html</a:t>
            </a:r>
            <a:r>
              <a:rPr lang="hu-HU" sz="2400" dirty="0"/>
              <a:t> 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Kérelemnyomtatványok, benyújtási határidők, kitöltési tájékoztatók:</a:t>
            </a:r>
          </a:p>
          <a:p>
            <a:pPr marL="0" indent="0">
              <a:buNone/>
            </a:pPr>
            <a:r>
              <a:rPr lang="hu-HU" sz="2400" dirty="0">
                <a:hlinkClick r:id="rId4"/>
              </a:rPr>
              <a:t>https://geszk.kre.hu/index.php/hallgatoinknak/kerelmek-nyomtatvanyok.html</a:t>
            </a:r>
            <a:r>
              <a:rPr lang="hu-HU" sz="2400" dirty="0"/>
              <a:t> </a:t>
            </a:r>
          </a:p>
        </p:txBody>
      </p:sp>
      <p:sp>
        <p:nvSpPr>
          <p:cNvPr id="4" name="Körcikk 3">
            <a:extLst>
              <a:ext uri="{FF2B5EF4-FFF2-40B4-BE49-F238E27FC236}">
                <a16:creationId xmlns:a16="http://schemas.microsoft.com/office/drawing/2014/main" id="{8D534592-4056-40C0-9E1F-8DB8EA7DE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0378219" y="5038790"/>
            <a:ext cx="2592371" cy="2545237"/>
          </a:xfrm>
          <a:prstGeom prst="pi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5" name="Körcikk 4">
            <a:extLst>
              <a:ext uri="{FF2B5EF4-FFF2-40B4-BE49-F238E27FC236}">
                <a16:creationId xmlns:a16="http://schemas.microsoft.com/office/drawing/2014/main" id="{308B1C6E-AC0D-C7AC-0C49-6437149B4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5023" y="5015223"/>
            <a:ext cx="2592371" cy="2545237"/>
          </a:xfrm>
          <a:prstGeom prst="pi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6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E438FB-B0F8-4FF7-8074-BD227821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Elérhetőségek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BD321B-5049-816B-B1B8-766E84B9F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3200" dirty="0"/>
              <a:t>Kari Erasmus koordinátor:</a:t>
            </a:r>
          </a:p>
          <a:p>
            <a:pPr marL="0" indent="0">
              <a:buNone/>
            </a:pPr>
            <a:r>
              <a:rPr lang="hu-HU" dirty="0"/>
              <a:t>	Dr. habil. Simay Attila Endre</a:t>
            </a:r>
          </a:p>
          <a:p>
            <a:pPr marL="0" indent="0">
              <a:buNone/>
            </a:pPr>
            <a:r>
              <a:rPr lang="hu-HU" dirty="0"/>
              <a:t>	egyetemi docens</a:t>
            </a:r>
          </a:p>
          <a:p>
            <a:pPr marL="0" indent="0">
              <a:buNone/>
            </a:pPr>
            <a:r>
              <a:rPr lang="hu-HU" sz="2000" dirty="0"/>
              <a:t>		</a:t>
            </a:r>
            <a:r>
              <a:rPr lang="hu-HU" sz="2000" dirty="0">
                <a:hlinkClick r:id="rId2"/>
              </a:rPr>
              <a:t>simay.attila.endre@kre.hu</a:t>
            </a:r>
            <a:r>
              <a:rPr lang="hu-HU" sz="2000" dirty="0"/>
              <a:t> 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3200" dirty="0"/>
              <a:t>Tanulmányi Osztály:</a:t>
            </a:r>
          </a:p>
          <a:p>
            <a:pPr marL="0" indent="0">
              <a:buNone/>
            </a:pPr>
            <a:r>
              <a:rPr lang="hu-HU" dirty="0"/>
              <a:t>	Kosik-Fa Zoltán</a:t>
            </a:r>
          </a:p>
          <a:p>
            <a:pPr marL="914400" lvl="2" indent="0">
              <a:buNone/>
            </a:pPr>
            <a:r>
              <a:rPr lang="hu-HU" dirty="0"/>
              <a:t>	</a:t>
            </a:r>
            <a:r>
              <a:rPr lang="hu-HU" dirty="0">
                <a:hlinkClick r:id="rId3"/>
              </a:rPr>
              <a:t>to.geszk@kre.hu</a:t>
            </a:r>
            <a:r>
              <a:rPr lang="hu-HU" dirty="0"/>
              <a:t> </a:t>
            </a:r>
          </a:p>
          <a:p>
            <a:pPr marL="914400" lvl="2" indent="0">
              <a:buNone/>
            </a:pPr>
            <a:r>
              <a:rPr lang="hu-HU" dirty="0"/>
              <a:t>	</a:t>
            </a:r>
            <a:r>
              <a:rPr lang="hu-HU" dirty="0">
                <a:hlinkClick r:id="rId4"/>
              </a:rPr>
              <a:t>kerveny.geszk@kre.hu</a:t>
            </a:r>
            <a:r>
              <a:rPr lang="hu-HU" dirty="0"/>
              <a:t> </a:t>
            </a:r>
          </a:p>
          <a:p>
            <a:pPr marL="914400" lvl="2" indent="0">
              <a:buNone/>
            </a:pPr>
            <a:r>
              <a:rPr lang="hu-HU" dirty="0"/>
              <a:t>	+36 30 173 8140</a:t>
            </a:r>
          </a:p>
          <a:p>
            <a:pPr marL="914400" lvl="2" indent="0">
              <a:buNone/>
            </a:pPr>
            <a:r>
              <a:rPr lang="hu-HU" dirty="0"/>
              <a:t>	(csak ügyfélfogadási időben)</a:t>
            </a:r>
          </a:p>
          <a:p>
            <a:pPr marL="914400" lvl="2" indent="0">
              <a:buNone/>
            </a:pPr>
            <a:endParaRPr lang="hu-HU" dirty="0"/>
          </a:p>
        </p:txBody>
      </p:sp>
      <p:sp>
        <p:nvSpPr>
          <p:cNvPr id="5" name="Háromszög 4">
            <a:extLst>
              <a:ext uri="{FF2B5EF4-FFF2-40B4-BE49-F238E27FC236}">
                <a16:creationId xmlns:a16="http://schemas.microsoft.com/office/drawing/2014/main" id="{69EC05AB-4034-E7F3-E5A6-CCC7D33AC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0095" y="1626124"/>
            <a:ext cx="3965542" cy="5231876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Háromszög 5">
            <a:extLst>
              <a:ext uri="{FF2B5EF4-FFF2-40B4-BE49-F238E27FC236}">
                <a16:creationId xmlns:a16="http://schemas.microsoft.com/office/drawing/2014/main" id="{C20F70AE-B62D-2BA3-26E1-3AA6B2D2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2347" y="0"/>
            <a:ext cx="5731497" cy="6858000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Háromszög 6">
            <a:extLst>
              <a:ext uri="{FF2B5EF4-FFF2-40B4-BE49-F238E27FC236}">
                <a16:creationId xmlns:a16="http://schemas.microsoft.com/office/drawing/2014/main" id="{3BE8DBA8-77AD-A62A-315C-E22E434A8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611326" y="-64008"/>
            <a:ext cx="4257775" cy="484338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2814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AADDF2-AA6A-FEE2-A6C9-1C77597C2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Fontos tudnivalók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C7871C-220B-380C-7804-7EC0B3623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>
                <a:latin typeface="Aptos  "/>
              </a:rPr>
              <a:t>„Erasmus+ hallgatói tanulmányi mobilitás során a hallgatónak </a:t>
            </a:r>
            <a:r>
              <a:rPr lang="hu-HU" sz="2400" dirty="0" err="1">
                <a:latin typeface="Aptos  "/>
              </a:rPr>
              <a:t>félévente</a:t>
            </a:r>
            <a:r>
              <a:rPr lang="hu-HU" sz="2400" dirty="0">
                <a:latin typeface="Aptos  "/>
              </a:rPr>
              <a:t> minimum 15 kreditet (ECTS) és 3 tantárgyat kell teljesítenie”</a:t>
            </a:r>
            <a:r>
              <a:rPr lang="hu-HU" sz="1800" dirty="0">
                <a:latin typeface="Aptos  "/>
              </a:rPr>
              <a:t> (Erasmus+ mobilitási szabályzat 23. § (1)</a:t>
            </a:r>
            <a:r>
              <a:rPr lang="hu-HU" sz="2400" dirty="0">
                <a:latin typeface="Aptos  "/>
              </a:rPr>
              <a:t>) </a:t>
            </a:r>
          </a:p>
          <a:p>
            <a:pPr marL="0" indent="0">
              <a:buNone/>
            </a:pPr>
            <a:endParaRPr lang="hu-HU" sz="2400" dirty="0">
              <a:latin typeface="Aptos  "/>
            </a:endParaRPr>
          </a:p>
          <a:p>
            <a:pPr marL="0" indent="0">
              <a:buNone/>
            </a:pPr>
            <a:r>
              <a:rPr lang="hu-HU" sz="2400" b="1" dirty="0">
                <a:latin typeface="Aptos  "/>
              </a:rPr>
              <a:t>Hallgató teendői a KRE-GESZK-en</a:t>
            </a:r>
          </a:p>
          <a:p>
            <a:pPr marL="0" indent="0">
              <a:buNone/>
            </a:pPr>
            <a:endParaRPr lang="hu-HU" sz="2400" dirty="0"/>
          </a:p>
          <a:p>
            <a:pPr marL="457200" indent="-457200">
              <a:buFont typeface="+mj-lt"/>
              <a:buAutoNum type="arabicPeriod"/>
            </a:pPr>
            <a:r>
              <a:rPr lang="hu-HU" sz="2400" dirty="0">
                <a:solidFill>
                  <a:srgbClr val="000000"/>
                </a:solidFill>
                <a:latin typeface="Aptos  "/>
              </a:rPr>
              <a:t>„</a:t>
            </a:r>
            <a:r>
              <a:rPr lang="hu-HU" sz="2400" dirty="0"/>
              <a:t>a kiutazás félévében bejelentkezik az Egyetemre és aktív hallgatói státuszra regisztrál”</a:t>
            </a:r>
            <a:r>
              <a:rPr lang="hu-HU" sz="1800" dirty="0"/>
              <a:t> </a:t>
            </a:r>
            <a:r>
              <a:rPr lang="hu-HU" sz="1800" dirty="0">
                <a:latin typeface="Aptos  "/>
              </a:rPr>
              <a:t>(Erasmus+ mobilitási szabályzat 18. § (1) e)) 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dirty="0"/>
              <a:t>„kedvezményes tanulmányi rendet igényelhet azokra a tanegységekre, amelyeket párhuzamosan végez az Egyetemen a külföldi tanulmányaival” </a:t>
            </a:r>
            <a:r>
              <a:rPr lang="hu-HU" sz="1800" dirty="0">
                <a:latin typeface="Aptos  "/>
              </a:rPr>
              <a:t>(Erasmus+ mobilitási szabályzat 18. § (1) f))</a:t>
            </a:r>
            <a:endParaRPr lang="hu-HU" sz="2400" dirty="0">
              <a:latin typeface="Aptos  "/>
            </a:endParaRPr>
          </a:p>
        </p:txBody>
      </p:sp>
      <p:sp>
        <p:nvSpPr>
          <p:cNvPr id="4" name="Romboid 3">
            <a:extLst>
              <a:ext uri="{FF2B5EF4-FFF2-40B4-BE49-F238E27FC236}">
                <a16:creationId xmlns:a16="http://schemas.microsoft.com/office/drawing/2014/main" id="{384B0259-4A6C-4CFF-0665-627147EBF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00279" y="6097276"/>
            <a:ext cx="2762053" cy="1705597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Romboid 4">
            <a:extLst>
              <a:ext uri="{FF2B5EF4-FFF2-40B4-BE49-F238E27FC236}">
                <a16:creationId xmlns:a16="http://schemas.microsoft.com/office/drawing/2014/main" id="{71FD9BCC-1D31-2122-16C9-D638C3568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92325" y="-1"/>
            <a:ext cx="2835898" cy="1389685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759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F2B5D0-DC6F-7808-2B28-4F03DCE8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Fontos tudnivalók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EC451C-9A52-43D7-E194-F3D5CF6CE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062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2600" b="1" dirty="0">
                <a:latin typeface="Aptos  "/>
              </a:rPr>
              <a:t>Hallgató teendői a KRE-GESZK-en (folytatás)</a:t>
            </a:r>
          </a:p>
          <a:p>
            <a:pPr marL="0" indent="0" algn="just">
              <a:buNone/>
            </a:pPr>
            <a:endParaRPr lang="hu-HU" sz="2600" b="0" i="1" u="none" strike="noStrike" baseline="0" dirty="0">
              <a:solidFill>
                <a:srgbClr val="000000"/>
              </a:solidFill>
              <a:latin typeface="Aptos  "/>
            </a:endParaRPr>
          </a:p>
          <a:p>
            <a:pPr marL="0" indent="0">
              <a:buNone/>
            </a:pPr>
            <a:r>
              <a:rPr lang="hu-HU" dirty="0"/>
              <a:t>3. „amennyiben a fogadó intézmény kínál olyan tantárgyat, amellyel a hallgató ki tud váltani egy itthoni kötelező vagy kötelezően választható tantárgyat (szakos tantárgyat), úgy a hallgató köteles egyeztetni a kiváltandó tantárgy oktatójával/tantárgyfelelősével és annak írásbeli hozzájárulását kérni, amelyet a hallgató megküld az illetékes kar kreditelismertetésért felelős szervezeti egységének” </a:t>
            </a:r>
            <a:r>
              <a:rPr lang="hu-HU" sz="2200" dirty="0">
                <a:latin typeface="Aptos  "/>
              </a:rPr>
              <a:t>(Erasmus+ mobilitási szabályzat 18. § (1) e)) </a:t>
            </a:r>
            <a:r>
              <a:rPr lang="hu-HU" sz="2600" b="1" i="1" dirty="0">
                <a:solidFill>
                  <a:srgbClr val="FF0000"/>
                </a:solidFill>
                <a:latin typeface="Aptos  "/>
              </a:rPr>
              <a:t>R</a:t>
            </a:r>
            <a:r>
              <a:rPr lang="hu-HU" sz="2600" b="1" i="1" strike="noStrike" baseline="0" dirty="0">
                <a:solidFill>
                  <a:srgbClr val="FF0000"/>
                </a:solidFill>
                <a:latin typeface="Aptos  "/>
              </a:rPr>
              <a:t>észletesebben a 8. diában</a:t>
            </a:r>
            <a:r>
              <a:rPr lang="hu-HU" sz="2600" b="1" i="1" strike="noStrike" baseline="0" dirty="0">
                <a:solidFill>
                  <a:srgbClr val="000000"/>
                </a:solidFill>
                <a:latin typeface="Aptos  "/>
              </a:rPr>
              <a:t> </a:t>
            </a:r>
          </a:p>
          <a:p>
            <a:pPr marL="0" indent="0" algn="just">
              <a:buNone/>
            </a:pPr>
            <a:r>
              <a:rPr lang="hu-HU" sz="2600" dirty="0">
                <a:latin typeface="Aptos  "/>
              </a:rPr>
              <a:t>4. Fogadó intézményben teljesített tantárgyak </a:t>
            </a:r>
            <a:r>
              <a:rPr lang="hu-HU" sz="2200" dirty="0">
                <a:latin typeface="Aptos  "/>
              </a:rPr>
              <a:t>(Erasmus+ mobilitási szabályzat 23. §</a:t>
            </a:r>
            <a:r>
              <a:rPr lang="hu-HU" sz="2200" dirty="0"/>
              <a:t>)</a:t>
            </a:r>
            <a:r>
              <a:rPr lang="hu-HU" sz="1900" dirty="0"/>
              <a:t> </a:t>
            </a:r>
            <a:r>
              <a:rPr lang="hu-HU" sz="2600" dirty="0">
                <a:latin typeface="Aptos  "/>
              </a:rPr>
              <a:t>elismertetése (Kreditátviteli kérelem benyújtásával) a tanulmányi mobilitást követően</a:t>
            </a:r>
            <a:endParaRPr lang="hu-HU" sz="2600" dirty="0"/>
          </a:p>
          <a:p>
            <a:pPr marL="0" indent="0">
              <a:buNone/>
            </a:pPr>
            <a:endParaRPr lang="hu-HU" sz="2600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1678113-48E9-BC41-9174-C29FB1362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22552" y="1730628"/>
            <a:ext cx="269448" cy="33941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9E30957-C6F8-33BE-0B35-801E8CDBD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21792"/>
            <a:ext cx="329151" cy="581183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040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9D34F5-5986-72C0-74AE-56E006523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EF1185-4CCE-A08C-A731-D267E2BC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1. Félév aktiválása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B18C4EC-A8F0-1F81-77CA-0655DE8A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61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600" dirty="0"/>
          </a:p>
          <a:p>
            <a:pPr marL="0" indent="0">
              <a:buNone/>
            </a:pPr>
            <a:endParaRPr lang="hu-HU" sz="2600" dirty="0"/>
          </a:p>
          <a:p>
            <a:pPr marL="0" indent="0">
              <a:buNone/>
            </a:pPr>
            <a:endParaRPr lang="hu-HU" sz="2600" dirty="0"/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A Hallgató (a mobilitás félévében) a Regisztrációs héten a </a:t>
            </a:r>
            <a:r>
              <a:rPr lang="hu-HU" dirty="0" err="1"/>
              <a:t>Neptunban</a:t>
            </a:r>
            <a:r>
              <a:rPr lang="hu-HU" dirty="0"/>
              <a:t> az Ügyintézés – Féléves regisztráció menüpontban aktív státuszról nyilatkozik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D360703-68A9-3475-ADE8-99FFD9CF4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852208">
            <a:off x="12178584" y="3300984"/>
            <a:ext cx="269448" cy="219871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1709034-2EA7-B9F7-6FCC-C0506301D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25458">
            <a:off x="273962" y="2547"/>
            <a:ext cx="329151" cy="581183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360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8C4CB4-29D2-2786-2DE9-E26FF3ED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2. Kedvezményes tanulmányi rend </a:t>
            </a:r>
            <a:r>
              <a:rPr lang="hu-HU" sz="2000" b="1" dirty="0"/>
              <a:t>(1/3)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66689E-6818-80D1-FC72-32A1ADD93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36" y="2158090"/>
            <a:ext cx="6570518" cy="35568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b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56. § (2) „Kedvezményes tanulmányi rend annak a Hallgatónak engedélyezhető, </a:t>
            </a:r>
          </a:p>
          <a:p>
            <a:pPr marL="0" indent="0">
              <a:buNone/>
            </a:pPr>
            <a:r>
              <a:rPr lang="hu-HU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hu-HU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aki szakmai ösztöndíjjal külföldi felsőoktatási intézményben tanul (Pl. Erasmus)”</a:t>
            </a:r>
          </a:p>
          <a:p>
            <a:pPr marL="0" indent="0">
              <a:buNone/>
            </a:pPr>
            <a:endParaRPr lang="hu-HU" sz="2400" dirty="0">
              <a:latin typeface="+mj-lt"/>
            </a:endParaRPr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D9969FED-B817-F081-D02E-8C879607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398" y="6206779"/>
            <a:ext cx="2102178" cy="11552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A46ABFF-1B41-2568-054F-128CD207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02048" y="6492875"/>
            <a:ext cx="2102178" cy="7665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C9C15FD-0E14-CE31-2085-50063FC43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5982" y="6035059"/>
            <a:ext cx="3316664" cy="1498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014568A-9AFA-E245-BB37-52EEBA160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217" y="1785417"/>
            <a:ext cx="3128296" cy="443175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73DF05B8-C6AB-1A63-3E4B-E33864330D09}"/>
              </a:ext>
            </a:extLst>
          </p:cNvPr>
          <p:cNvSpPr txBox="1"/>
          <p:nvPr/>
        </p:nvSpPr>
        <p:spPr>
          <a:xfrm>
            <a:off x="8306714" y="6308209"/>
            <a:ext cx="2083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kérelem 1. oldala</a:t>
            </a:r>
          </a:p>
        </p:txBody>
      </p:sp>
    </p:spTree>
    <p:extLst>
      <p:ext uri="{BB962C8B-B14F-4D97-AF65-F5344CB8AC3E}">
        <p14:creationId xmlns:p14="http://schemas.microsoft.com/office/powerpoint/2010/main" val="131913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0482B-B9CE-9412-51F5-FCBA52240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18F794-5E86-600C-F5B1-5C6F74C21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2. Kedvezményes tanulmányi rend </a:t>
            </a:r>
            <a:r>
              <a:rPr lang="hu-HU" sz="2000" b="1" dirty="0"/>
              <a:t>(2/3)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D08665-8430-2896-DEC7-2D1A942DB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5166359"/>
          </a:xfrm>
        </p:spPr>
        <p:txBody>
          <a:bodyPr>
            <a:normAutofit/>
          </a:bodyPr>
          <a:lstStyle/>
          <a:p>
            <a:pPr marL="0" lvl="0" indent="0">
              <a:lnSpc>
                <a:spcPct val="70000"/>
              </a:lnSpc>
              <a:buNone/>
            </a:pPr>
            <a:r>
              <a:rPr lang="hu-HU" sz="2200" b="1" dirty="0" err="1"/>
              <a:t>TVsz</a:t>
            </a:r>
            <a:r>
              <a:rPr lang="hu-HU" sz="2200" b="1" dirty="0"/>
              <a:t> 56. § (3) „A kedvezményes tanulmányi rend keretében a következő kedvezmények kaphatóak:</a:t>
            </a:r>
          </a:p>
          <a:p>
            <a:pPr marL="0" lvl="0" indent="0">
              <a:lnSpc>
                <a:spcPct val="70000"/>
              </a:lnSpc>
              <a:buNone/>
            </a:pPr>
            <a:endParaRPr lang="hu-HU" sz="2200" dirty="0"/>
          </a:p>
          <a:p>
            <a:pPr marL="0" lvl="1" indent="0">
              <a:lnSpc>
                <a:spcPct val="70000"/>
              </a:lnSpc>
              <a:spcBef>
                <a:spcPts val="1000"/>
              </a:spcBef>
              <a:buNone/>
            </a:pPr>
            <a:r>
              <a:rPr lang="hu-HU" sz="2200" dirty="0"/>
              <a:t>Felmentés a kötelező foglalkozásokon, gyakorlatokon való részvétel alól az 54. § alapján,</a:t>
            </a:r>
          </a:p>
          <a:p>
            <a:pPr marL="0" lvl="1" indent="0">
              <a:lnSpc>
                <a:spcPct val="70000"/>
              </a:lnSpc>
              <a:spcBef>
                <a:spcPts val="1000"/>
              </a:spcBef>
              <a:buNone/>
            </a:pPr>
            <a:r>
              <a:rPr lang="hu-HU" sz="2200" dirty="0"/>
              <a:t>Vizsgaidőszak előtti vizsga letételének engedélye, a 72. § rendelkezéseinek megfelelően;</a:t>
            </a:r>
          </a:p>
          <a:p>
            <a:pPr marL="0" lvl="1" indent="0">
              <a:lnSpc>
                <a:spcPct val="70000"/>
              </a:lnSpc>
              <a:spcBef>
                <a:spcPts val="1000"/>
              </a:spcBef>
              <a:buNone/>
            </a:pPr>
            <a:r>
              <a:rPr lang="hu-HU" sz="2200" dirty="0"/>
              <a:t>A tantervben, képzési tervekben előírtaktól – módjában – eltérő követelmények teljesítése,</a:t>
            </a:r>
          </a:p>
          <a:p>
            <a:pPr marL="0" lvl="1" indent="0">
              <a:lnSpc>
                <a:spcPct val="70000"/>
              </a:lnSpc>
              <a:spcBef>
                <a:spcPts val="1000"/>
              </a:spcBef>
              <a:buNone/>
            </a:pPr>
            <a:r>
              <a:rPr lang="hu-HU" sz="2200" dirty="0"/>
              <a:t>A soron következő oktatási időszak tantárgyait az oktatási időszak előtt felveheti, az oktatási időszakot hamarabb lezárhatja, vagy más hasonló kedvezményben részesülhet.”</a:t>
            </a:r>
          </a:p>
          <a:p>
            <a:pPr marL="0" lvl="1" indent="0">
              <a:lnSpc>
                <a:spcPct val="70000"/>
              </a:lnSpc>
              <a:spcBef>
                <a:spcPts val="1000"/>
              </a:spcBef>
              <a:buNone/>
            </a:pPr>
            <a:endParaRPr lang="hu-HU" sz="2200" dirty="0"/>
          </a:p>
          <a:p>
            <a:pPr marL="0" indent="0">
              <a:buNone/>
            </a:pPr>
            <a:r>
              <a:rPr lang="hu-HU" sz="2400" b="1" dirty="0">
                <a:solidFill>
                  <a:srgbClr val="FF0000"/>
                </a:solidFill>
                <a:latin typeface="+mj-lt"/>
              </a:rPr>
              <a:t>Ugyanakkor!</a:t>
            </a:r>
          </a:p>
          <a:p>
            <a:pPr marL="0" indent="0">
              <a:buNone/>
            </a:pPr>
            <a:r>
              <a:rPr lang="hu-HU" sz="2400" dirty="0">
                <a:latin typeface="+mj-lt"/>
              </a:rPr>
              <a:t>A kedvezményes tanulmányi rend </a:t>
            </a:r>
            <a:r>
              <a:rPr lang="hu-HU" sz="2400" b="1" dirty="0">
                <a:latin typeface="+mj-lt"/>
              </a:rPr>
              <a:t>nem</a:t>
            </a:r>
            <a:r>
              <a:rPr lang="hu-HU" sz="2400" dirty="0">
                <a:latin typeface="+mj-lt"/>
              </a:rPr>
              <a:t> ad felmentést az </a:t>
            </a:r>
            <a:r>
              <a:rPr lang="hu-HU" sz="2400" b="1" dirty="0">
                <a:latin typeface="+mj-lt"/>
              </a:rPr>
              <a:t>évközi feladatok </a:t>
            </a:r>
            <a:r>
              <a:rPr lang="hu-HU" sz="2400" dirty="0">
                <a:latin typeface="+mj-lt"/>
              </a:rPr>
              <a:t>teljesítése alól!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2B0D428C-07C9-7048-59C4-F158A0B76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0274" y="6492875"/>
            <a:ext cx="2102178" cy="11552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74ACF4C-E1F8-9CD0-C5DE-B255E6008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4911" y="6383300"/>
            <a:ext cx="2102178" cy="7665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E0B88255-607D-D264-6C7D-918B4F1F9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310" y="6649627"/>
            <a:ext cx="3316664" cy="1498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35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E83830-B98D-AF80-BC07-E9A4A235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2. Kedvezményes tanulmányi rend </a:t>
            </a:r>
            <a:r>
              <a:rPr lang="hu-HU" sz="2000" b="1" dirty="0"/>
              <a:t>(3/3)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F2F649-8932-F663-E013-6FC3C3C2D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498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>
                <a:hlinkClick r:id="rId2"/>
              </a:rPr>
              <a:t>Kérelemnyomtatvány</a:t>
            </a:r>
            <a:r>
              <a:rPr lang="hu-HU" sz="2400" dirty="0"/>
              <a:t>  	</a:t>
            </a:r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A kitöltött kérelmet a </a:t>
            </a:r>
            <a:r>
              <a:rPr lang="hu-HU" sz="2400" dirty="0">
                <a:hlinkClick r:id="rId3"/>
              </a:rPr>
              <a:t>kerveny.geszk@kre.hu</a:t>
            </a:r>
            <a:r>
              <a:rPr lang="hu-HU" sz="2400" dirty="0"/>
              <a:t> címen fogadjuk</a:t>
            </a:r>
          </a:p>
          <a:p>
            <a:pPr marL="0" indent="0">
              <a:buNone/>
            </a:pPr>
            <a:r>
              <a:rPr lang="hu-HU" sz="2400" dirty="0"/>
              <a:t>			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0D30DC5-AAA0-3D13-AAC5-E330B29C9B72}"/>
              </a:ext>
            </a:extLst>
          </p:cNvPr>
          <p:cNvSpPr txBox="1"/>
          <p:nvPr/>
        </p:nvSpPr>
        <p:spPr>
          <a:xfrm>
            <a:off x="6193411" y="1756364"/>
            <a:ext cx="55241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Erasmus hallgatóknak a kérelem benyújtása </a:t>
            </a:r>
            <a:r>
              <a:rPr lang="hu-HU" sz="2400" b="1" dirty="0"/>
              <a:t>díjmentes</a:t>
            </a:r>
            <a:endParaRPr lang="hu-HU" sz="2400" dirty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r>
              <a:rPr lang="hu-HU" sz="2400" b="1" dirty="0"/>
              <a:t>Benyújtási határidő: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A kari Tanulmányi Bizottság </a:t>
            </a:r>
            <a:r>
              <a:rPr lang="hu-HU" sz="2400" b="1" dirty="0"/>
              <a:t>első</a:t>
            </a:r>
            <a:r>
              <a:rPr lang="hu-HU" sz="2400" dirty="0"/>
              <a:t> ülését megelőzően</a:t>
            </a:r>
          </a:p>
        </p:txBody>
      </p:sp>
    </p:spTree>
    <p:extLst>
      <p:ext uri="{BB962C8B-B14F-4D97-AF65-F5344CB8AC3E}">
        <p14:creationId xmlns:p14="http://schemas.microsoft.com/office/powerpoint/2010/main" val="132116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EBD22D-E90C-5C59-F917-A3798913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3. Oktatói hozzájárulás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233AB74-0CEE-90A1-F1B4-AF4B3303D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445827" cy="516731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2000" b="1" dirty="0"/>
              <a:t>Kötelező vagy kötelezően választható </a:t>
            </a:r>
            <a:r>
              <a:rPr lang="hu-HU" sz="2000" dirty="0"/>
              <a:t>tantárgy felvétele esetén a tantárgy oktatójával szükséges egyeztetni és aláírni az </a:t>
            </a:r>
            <a:r>
              <a:rPr lang="hu-HU" sz="2000" b="1" dirty="0">
                <a:hlinkClick r:id="rId2"/>
              </a:rPr>
              <a:t>előzetes kreditátviteli adatlapot</a:t>
            </a:r>
            <a:r>
              <a:rPr lang="hu-HU" sz="2000" dirty="0"/>
              <a:t>. </a:t>
            </a:r>
          </a:p>
          <a:p>
            <a:pPr marL="0" indent="0">
              <a:lnSpc>
                <a:spcPct val="120000"/>
              </a:lnSpc>
              <a:buNone/>
            </a:pPr>
            <a:endParaRPr lang="hu-HU" sz="2000" dirty="0"/>
          </a:p>
          <a:p>
            <a:pPr marL="0" indent="0">
              <a:lnSpc>
                <a:spcPct val="120000"/>
              </a:lnSpc>
              <a:buNone/>
            </a:pPr>
            <a:r>
              <a:rPr lang="hu-HU" sz="2000" b="1" dirty="0"/>
              <a:t>Szabadon választható</a:t>
            </a:r>
            <a:r>
              <a:rPr lang="hu-HU" sz="2000" dirty="0"/>
              <a:t> tantárgyakra az adatlapot </a:t>
            </a:r>
            <a:r>
              <a:rPr lang="hu-HU" sz="2000" b="1" dirty="0"/>
              <a:t>nem</a:t>
            </a:r>
            <a:r>
              <a:rPr lang="hu-HU" sz="2000" dirty="0"/>
              <a:t> kell benyújtani!</a:t>
            </a:r>
          </a:p>
          <a:p>
            <a:pPr marL="0" indent="0">
              <a:lnSpc>
                <a:spcPct val="120000"/>
              </a:lnSpc>
              <a:buNone/>
            </a:pPr>
            <a:endParaRPr lang="hu-HU" sz="2000" dirty="0"/>
          </a:p>
          <a:p>
            <a:pPr marL="0" indent="0">
              <a:lnSpc>
                <a:spcPct val="120000"/>
              </a:lnSpc>
              <a:buNone/>
            </a:pPr>
            <a:r>
              <a:rPr lang="hu-HU" sz="2000" b="1" dirty="0"/>
              <a:t>Benyújtási határidő: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2000" dirty="0"/>
              <a:t>A Tanulmányi Osztály részére </a:t>
            </a:r>
            <a:r>
              <a:rPr lang="hu-HU" sz="2000" b="1" dirty="0"/>
              <a:t>legkésőbb</a:t>
            </a:r>
            <a:r>
              <a:rPr lang="hu-HU" sz="2000" dirty="0"/>
              <a:t> </a:t>
            </a:r>
            <a:r>
              <a:rPr lang="hu-HU" sz="2000" b="1" dirty="0"/>
              <a:t>15 nappal </a:t>
            </a:r>
            <a:r>
              <a:rPr lang="hu-HU" sz="2000" dirty="0"/>
              <a:t>a kiutazást megelőzően.</a:t>
            </a:r>
          </a:p>
        </p:txBody>
      </p:sp>
      <p:sp>
        <p:nvSpPr>
          <p:cNvPr id="4" name="Derékszögű háromszög 3">
            <a:extLst>
              <a:ext uri="{FF2B5EF4-FFF2-40B4-BE49-F238E27FC236}">
                <a16:creationId xmlns:a16="http://schemas.microsoft.com/office/drawing/2014/main" id="{9DF593F4-0F3A-8E9E-3C01-E2FF86053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99576" y="-82296"/>
            <a:ext cx="3483864" cy="3383280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5CECDB8-A62F-AADD-BB74-A60C7C54F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027" y="2912342"/>
            <a:ext cx="4436702" cy="3107506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842A9B4D-717F-B709-AFDD-BB780815F63D}"/>
              </a:ext>
            </a:extLst>
          </p:cNvPr>
          <p:cNvSpPr txBox="1"/>
          <p:nvPr/>
        </p:nvSpPr>
        <p:spPr>
          <a:xfrm>
            <a:off x="7876200" y="6069591"/>
            <a:ext cx="325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Előzetes kreditátviteli adatlap</a:t>
            </a:r>
          </a:p>
        </p:txBody>
      </p:sp>
    </p:spTree>
    <p:extLst>
      <p:ext uri="{BB962C8B-B14F-4D97-AF65-F5344CB8AC3E}">
        <p14:creationId xmlns:p14="http://schemas.microsoft.com/office/powerpoint/2010/main" val="816990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8552A3-8E8B-C02D-E6F7-6AF1BE9F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hu-HU" b="1" dirty="0"/>
              <a:t>4. Külföldön szerzett kreditek beszámítása –</a:t>
            </a:r>
            <a:br>
              <a:rPr lang="hu-HU" b="1" dirty="0"/>
            </a:br>
            <a:r>
              <a:rPr lang="hu-HU" b="1" dirty="0"/>
              <a:t>Kreditátviteli eljárás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FB4C83-DAE7-33C9-CF57-51D361E5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" y="1825624"/>
            <a:ext cx="11109960" cy="488607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hu-HU" dirty="0"/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Az Erasmus tanulmányok során </a:t>
            </a:r>
            <a:r>
              <a:rPr lang="hu-HU" b="1" dirty="0"/>
              <a:t>minden külföldön teljesített tantárgy beszámításra kerül,</a:t>
            </a:r>
            <a:r>
              <a:rPr lang="hu-HU" dirty="0"/>
              <a:t> kötelező vagy szabadon választható tanegységként.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Egy tantárgyat nem lehet kötelezőként </a:t>
            </a:r>
            <a:r>
              <a:rPr lang="hu-HU" b="1" dirty="0"/>
              <a:t>és</a:t>
            </a:r>
            <a:r>
              <a:rPr lang="hu-HU" dirty="0"/>
              <a:t> szabadon választottként is elfogadtatni!</a:t>
            </a:r>
          </a:p>
          <a:p>
            <a:pPr marL="0" indent="0">
              <a:lnSpc>
                <a:spcPct val="150000"/>
              </a:lnSpc>
              <a:buNone/>
            </a:pPr>
            <a:endParaRPr lang="hu-HU" dirty="0"/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A </a:t>
            </a:r>
            <a:r>
              <a:rPr lang="hu-HU" dirty="0">
                <a:hlinkClick r:id="rId2"/>
              </a:rPr>
              <a:t>Kreditátviteli kérelem </a:t>
            </a:r>
            <a:r>
              <a:rPr lang="hu-HU" dirty="0"/>
              <a:t>benyújtása a mobilitásban résztvevő hallgatóknak </a:t>
            </a:r>
            <a:r>
              <a:rPr lang="hu-HU" b="1" dirty="0"/>
              <a:t>díjmentes</a:t>
            </a:r>
          </a:p>
        </p:txBody>
      </p:sp>
      <p:sp>
        <p:nvSpPr>
          <p:cNvPr id="4" name="Háromszög 3">
            <a:extLst>
              <a:ext uri="{FF2B5EF4-FFF2-40B4-BE49-F238E27FC236}">
                <a16:creationId xmlns:a16="http://schemas.microsoft.com/office/drawing/2014/main" id="{AB55EA95-469C-1286-CE82-85220B778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72405">
            <a:off x="11619745" y="339459"/>
            <a:ext cx="1496555" cy="1247406"/>
          </a:xfrm>
          <a:prstGeom prst="triangle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Háromszög 4">
            <a:extLst>
              <a:ext uri="{FF2B5EF4-FFF2-40B4-BE49-F238E27FC236}">
                <a16:creationId xmlns:a16="http://schemas.microsoft.com/office/drawing/2014/main" id="{1295FE33-304E-7282-2386-E9FDE8F3E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443722" y="1431814"/>
            <a:ext cx="1496555" cy="124740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068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742</Words>
  <Application>Microsoft Office PowerPoint</Application>
  <PresentationFormat>Szélesvásznú</PresentationFormat>
  <Paragraphs>95</Paragraphs>
  <Slides>12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Aptos</vt:lpstr>
      <vt:lpstr>Aptos  </vt:lpstr>
      <vt:lpstr>Aptos Display</vt:lpstr>
      <vt:lpstr>Arial</vt:lpstr>
      <vt:lpstr>Office-téma</vt:lpstr>
      <vt:lpstr>Erasmus+ hallgatói tanulmányi mobilitás tájékoztató</vt:lpstr>
      <vt:lpstr>Fontos tudnivalók </vt:lpstr>
      <vt:lpstr>Fontos tudnivalók</vt:lpstr>
      <vt:lpstr>1. Félév aktiválása</vt:lpstr>
      <vt:lpstr>2. Kedvezményes tanulmányi rend (1/3)</vt:lpstr>
      <vt:lpstr>2. Kedvezményes tanulmányi rend (2/3)</vt:lpstr>
      <vt:lpstr>2. Kedvezményes tanulmányi rend (3/3)</vt:lpstr>
      <vt:lpstr>3. Oktatói hozzájárulás</vt:lpstr>
      <vt:lpstr>4. Külföldön szerzett kreditek beszámítása – Kreditátviteli eljárás</vt:lpstr>
      <vt:lpstr>Átsorolás kérdése</vt:lpstr>
      <vt:lpstr>Praktikus tanácsok, további információ</vt:lpstr>
      <vt:lpstr>Elérhetőségek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2026-04-01T12:57:38Z</dcterms:created>
  <dcterms:modified xsi:type="dcterms:W3CDTF">2026-08-05T11:01:32Z</dcterms:modified>
</cp:coreProperties>
</file>